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Lst>
  <p:sldSz cy="7562850" cx="10083800"/>
  <p:notesSz cx="10083800" cy="7562850"/>
  <p:embeddedFontLst>
    <p:embeddedFont>
      <p:font typeface="Arial Black"/>
      <p:regular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E9EC7AB-8BBF-4F8D-B967-1A55A8571159}">
  <a:tblStyle styleId="{CE9EC7AB-8BBF-4F8D-B967-1A55A8571159}"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ArialBlack-regular.fntdata"/><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370388" cy="377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711825" y="0"/>
            <a:ext cx="4370388" cy="3778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008063" y="3592513"/>
            <a:ext cx="8067675" cy="3403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7183438"/>
            <a:ext cx="4370388" cy="3778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711825" y="7183438"/>
            <a:ext cx="4370388" cy="37782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1: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 name="Google Shape;50;p1: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0: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10: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100: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3" name="Google Shape;803;p100: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p101: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p101: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102: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5" name="Google Shape;835;p102: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103: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p103: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104: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p104: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105: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p105: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106: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4" name="Google Shape;914;p106: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107: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6" name="Google Shape;926;p107: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108: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p108: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109: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7" name="Google Shape;947;p109: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1: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1: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110: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 name="Google Shape;957;p110: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111: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2" name="Google Shape;982;p111: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2: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3: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3: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4: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4: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5: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5: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6: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6: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7: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7: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8: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8: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9: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9: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 name="Google Shape;59;p2: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0: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20: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1: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21: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2: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22: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3: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3: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4: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4: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5: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25: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6: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6: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7: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7: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8: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8: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9: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9: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p3: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0: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30: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1: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31: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2: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32: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3: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33: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4: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34: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5: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35: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6: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36: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7: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37: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8: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38: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9: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9: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4: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p4: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0: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40: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1: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41: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2: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42: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3: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43: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4: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44: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5: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45: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46: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46: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47: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47: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8: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48: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9: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49: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5: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5: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50: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50: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51: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51: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52: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52: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53: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53: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54: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54: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55: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55: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56: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56: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57: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57: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58: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58: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59: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59: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6: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6: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60: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60: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61: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61: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62: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62: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63: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63: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64: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64: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65: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65: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66: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66: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67: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p67: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68: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68: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69: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69: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7: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7: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70: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70: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71: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71: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72: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72: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73: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73: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74: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74: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75: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2" name="Google Shape;612;p75: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76: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76: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77: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77: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78: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78: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79: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79: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8: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8: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80: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80: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81: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81: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82: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82: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83: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83: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84: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p84: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85: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85: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86: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p86: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87: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p87: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88: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88: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89: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p89: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9:notes"/>
          <p:cNvSpPr txBox="1"/>
          <p:nvPr>
            <p:ph idx="1" type="body"/>
          </p:nvPr>
        </p:nvSpPr>
        <p:spPr>
          <a:xfrm>
            <a:off x="1008063" y="3592513"/>
            <a:ext cx="8067675"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9:notes"/>
          <p:cNvSpPr txBox="1"/>
          <p:nvPr>
            <p:ph idx="12" type="sldNum"/>
          </p:nvPr>
        </p:nvSpPr>
        <p:spPr>
          <a:xfrm>
            <a:off x="5711825" y="7183438"/>
            <a:ext cx="4370388"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90: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p90: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91: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p91: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92: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p92: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93: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p93: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94: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p94: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95: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p95: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96: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96: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97: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p97: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98: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p98: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99:notes"/>
          <p:cNvSpPr txBox="1"/>
          <p:nvPr>
            <p:ph idx="1" type="body"/>
          </p:nvPr>
        </p:nvSpPr>
        <p:spPr>
          <a:xfrm>
            <a:off x="1008063" y="3592513"/>
            <a:ext cx="8067675"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p99:notes"/>
          <p:cNvSpPr/>
          <p:nvPr>
            <p:ph idx="2" type="sldImg"/>
          </p:nvPr>
        </p:nvSpPr>
        <p:spPr>
          <a:xfrm>
            <a:off x="3151188" y="566738"/>
            <a:ext cx="37814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20" name="Shape 20"/>
        <p:cNvGrpSpPr/>
        <p:nvPr/>
      </p:nvGrpSpPr>
      <p:grpSpPr>
        <a:xfrm>
          <a:off x="0" y="0"/>
          <a:ext cx="0" cy="0"/>
          <a:chOff x="0" y="0"/>
          <a:chExt cx="0" cy="0"/>
        </a:xfrm>
      </p:grpSpPr>
      <p:sp>
        <p:nvSpPr>
          <p:cNvPr id="21" name="Google Shape;21;p2"/>
          <p:cNvSpPr txBox="1"/>
          <p:nvPr>
            <p:ph idx="11" type="ftr"/>
          </p:nvPr>
        </p:nvSpPr>
        <p:spPr>
          <a:xfrm>
            <a:off x="3428492" y="7033450"/>
            <a:ext cx="3226816" cy="276999"/>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0" type="dt"/>
          </p:nvPr>
        </p:nvSpPr>
        <p:spPr>
          <a:xfrm>
            <a:off x="504190" y="7033450"/>
            <a:ext cx="2319274"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p:nvPr>
            <p:ph idx="12" type="sldNum"/>
          </p:nvPr>
        </p:nvSpPr>
        <p:spPr>
          <a:xfrm>
            <a:off x="7260336" y="7033450"/>
            <a:ext cx="2319274" cy="276999"/>
          </a:xfrm>
          <a:prstGeom prst="rect">
            <a:avLst/>
          </a:prstGeom>
          <a:noFill/>
          <a:ln>
            <a:noFill/>
          </a:ln>
        </p:spPr>
        <p:txBody>
          <a:bodyPr anchorCtr="0" anchor="t" bIns="0" lIns="0" spcFirstLastPara="1" rIns="0" wrap="square" tIns="0">
            <a:sp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4" name="Shape 24"/>
        <p:cNvGrpSpPr/>
        <p:nvPr/>
      </p:nvGrpSpPr>
      <p:grpSpPr>
        <a:xfrm>
          <a:off x="0" y="0"/>
          <a:ext cx="0" cy="0"/>
          <a:chOff x="0" y="0"/>
          <a:chExt cx="0" cy="0"/>
        </a:xfrm>
      </p:grpSpPr>
      <p:sp>
        <p:nvSpPr>
          <p:cNvPr id="25" name="Google Shape;25;p3"/>
          <p:cNvSpPr txBox="1"/>
          <p:nvPr>
            <p:ph type="title"/>
          </p:nvPr>
        </p:nvSpPr>
        <p:spPr>
          <a:xfrm>
            <a:off x="1587373" y="1324814"/>
            <a:ext cx="6909054" cy="91640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6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1" type="body"/>
          </p:nvPr>
        </p:nvSpPr>
        <p:spPr>
          <a:xfrm>
            <a:off x="1941068" y="2174494"/>
            <a:ext cx="6201664" cy="678818"/>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4400">
                <a:solidFill>
                  <a:schemeClr val="lt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 name="Google Shape;27;p3"/>
          <p:cNvSpPr txBox="1"/>
          <p:nvPr>
            <p:ph idx="11" type="ftr"/>
          </p:nvPr>
        </p:nvSpPr>
        <p:spPr>
          <a:xfrm>
            <a:off x="3428492" y="7033450"/>
            <a:ext cx="3226816" cy="276999"/>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0" type="dt"/>
          </p:nvPr>
        </p:nvSpPr>
        <p:spPr>
          <a:xfrm>
            <a:off x="504190" y="7033450"/>
            <a:ext cx="2319274"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p:nvPr>
            <p:ph idx="12" type="sldNum"/>
          </p:nvPr>
        </p:nvSpPr>
        <p:spPr>
          <a:xfrm>
            <a:off x="7260336" y="7033450"/>
            <a:ext cx="2319274" cy="276999"/>
          </a:xfrm>
          <a:prstGeom prst="rect">
            <a:avLst/>
          </a:prstGeom>
          <a:noFill/>
          <a:ln>
            <a:noFill/>
          </a:ln>
        </p:spPr>
        <p:txBody>
          <a:bodyPr anchorCtr="0" anchor="t" bIns="0" lIns="0" spcFirstLastPara="1" rIns="0" wrap="square" tIns="0">
            <a:sp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30" name="Shape 30"/>
        <p:cNvGrpSpPr/>
        <p:nvPr/>
      </p:nvGrpSpPr>
      <p:grpSpPr>
        <a:xfrm>
          <a:off x="0" y="0"/>
          <a:ext cx="0" cy="0"/>
          <a:chOff x="0" y="0"/>
          <a:chExt cx="0" cy="0"/>
        </a:xfrm>
      </p:grpSpPr>
      <p:sp>
        <p:nvSpPr>
          <p:cNvPr id="31" name="Google Shape;31;p4"/>
          <p:cNvSpPr txBox="1"/>
          <p:nvPr>
            <p:ph type="title"/>
          </p:nvPr>
        </p:nvSpPr>
        <p:spPr>
          <a:xfrm>
            <a:off x="1587373" y="1324814"/>
            <a:ext cx="6909054" cy="91640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6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1" type="ftr"/>
          </p:nvPr>
        </p:nvSpPr>
        <p:spPr>
          <a:xfrm>
            <a:off x="3428492" y="7033450"/>
            <a:ext cx="3226816" cy="276999"/>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0" type="dt"/>
          </p:nvPr>
        </p:nvSpPr>
        <p:spPr>
          <a:xfrm>
            <a:off x="504190" y="7033450"/>
            <a:ext cx="2319274"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2" type="sldNum"/>
          </p:nvPr>
        </p:nvSpPr>
        <p:spPr>
          <a:xfrm>
            <a:off x="7260336" y="7033450"/>
            <a:ext cx="2319274" cy="276999"/>
          </a:xfrm>
          <a:prstGeom prst="rect">
            <a:avLst/>
          </a:prstGeom>
          <a:noFill/>
          <a:ln>
            <a:noFill/>
          </a:ln>
        </p:spPr>
        <p:txBody>
          <a:bodyPr anchorCtr="0" anchor="t" bIns="0" lIns="0" spcFirstLastPara="1" rIns="0" wrap="square" tIns="0">
            <a:sp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5" name="Shape 35"/>
        <p:cNvGrpSpPr/>
        <p:nvPr/>
      </p:nvGrpSpPr>
      <p:grpSpPr>
        <a:xfrm>
          <a:off x="0" y="0"/>
          <a:ext cx="0" cy="0"/>
          <a:chOff x="0" y="0"/>
          <a:chExt cx="0" cy="0"/>
        </a:xfrm>
      </p:grpSpPr>
      <p:sp>
        <p:nvSpPr>
          <p:cNvPr id="36" name="Google Shape;36;p5"/>
          <p:cNvSpPr txBox="1"/>
          <p:nvPr>
            <p:ph type="ctrTitle"/>
          </p:nvPr>
        </p:nvSpPr>
        <p:spPr>
          <a:xfrm>
            <a:off x="756285" y="2344482"/>
            <a:ext cx="8571230" cy="92333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
          <p:cNvSpPr txBox="1"/>
          <p:nvPr>
            <p:ph idx="1" type="subTitle"/>
          </p:nvPr>
        </p:nvSpPr>
        <p:spPr>
          <a:xfrm>
            <a:off x="1512570" y="4235196"/>
            <a:ext cx="7058660" cy="67710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428492" y="7033450"/>
            <a:ext cx="3226816" cy="276999"/>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0" type="dt"/>
          </p:nvPr>
        </p:nvSpPr>
        <p:spPr>
          <a:xfrm>
            <a:off x="504190" y="7033450"/>
            <a:ext cx="2319274"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2" type="sldNum"/>
          </p:nvPr>
        </p:nvSpPr>
        <p:spPr>
          <a:xfrm>
            <a:off x="7260336" y="7033450"/>
            <a:ext cx="2319274" cy="276999"/>
          </a:xfrm>
          <a:prstGeom prst="rect">
            <a:avLst/>
          </a:prstGeom>
          <a:noFill/>
          <a:ln>
            <a:noFill/>
          </a:ln>
        </p:spPr>
        <p:txBody>
          <a:bodyPr anchorCtr="0" anchor="t" bIns="0" lIns="0" spcFirstLastPara="1" rIns="0" wrap="square" tIns="0">
            <a:sp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1" name="Shape 41"/>
        <p:cNvGrpSpPr/>
        <p:nvPr/>
      </p:nvGrpSpPr>
      <p:grpSpPr>
        <a:xfrm>
          <a:off x="0" y="0"/>
          <a:ext cx="0" cy="0"/>
          <a:chOff x="0" y="0"/>
          <a:chExt cx="0" cy="0"/>
        </a:xfrm>
      </p:grpSpPr>
      <p:sp>
        <p:nvSpPr>
          <p:cNvPr id="42" name="Google Shape;42;p6"/>
          <p:cNvSpPr txBox="1"/>
          <p:nvPr>
            <p:ph type="title"/>
          </p:nvPr>
        </p:nvSpPr>
        <p:spPr>
          <a:xfrm>
            <a:off x="1587373" y="1324814"/>
            <a:ext cx="6909054" cy="91640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6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
          <p:cNvSpPr txBox="1"/>
          <p:nvPr>
            <p:ph idx="1" type="body"/>
          </p:nvPr>
        </p:nvSpPr>
        <p:spPr>
          <a:xfrm>
            <a:off x="504190" y="1739455"/>
            <a:ext cx="4386453" cy="677108"/>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6"/>
          <p:cNvSpPr txBox="1"/>
          <p:nvPr>
            <p:ph idx="2" type="body"/>
          </p:nvPr>
        </p:nvSpPr>
        <p:spPr>
          <a:xfrm>
            <a:off x="5193157" y="1739455"/>
            <a:ext cx="4386453" cy="677108"/>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6"/>
          <p:cNvSpPr txBox="1"/>
          <p:nvPr>
            <p:ph idx="11" type="ftr"/>
          </p:nvPr>
        </p:nvSpPr>
        <p:spPr>
          <a:xfrm>
            <a:off x="3428492" y="7033450"/>
            <a:ext cx="3226816" cy="276999"/>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0" type="dt"/>
          </p:nvPr>
        </p:nvSpPr>
        <p:spPr>
          <a:xfrm>
            <a:off x="504190" y="7033450"/>
            <a:ext cx="2319274"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2" type="sldNum"/>
          </p:nvPr>
        </p:nvSpPr>
        <p:spPr>
          <a:xfrm>
            <a:off x="7260336" y="7033450"/>
            <a:ext cx="2319274" cy="276999"/>
          </a:xfrm>
          <a:prstGeom prst="rect">
            <a:avLst/>
          </a:prstGeom>
          <a:noFill/>
          <a:ln>
            <a:noFill/>
          </a:ln>
        </p:spPr>
        <p:txBody>
          <a:bodyPr anchorCtr="0" anchor="t" bIns="0" lIns="0" spcFirstLastPara="1" rIns="0" wrap="square" tIns="0">
            <a:sp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9660635" y="1"/>
            <a:ext cx="0" cy="7559675"/>
          </a:xfrm>
          <a:custGeom>
            <a:rect b="b" l="l" r="r" t="t"/>
            <a:pathLst>
              <a:path extrusionOk="0" h="7559675" w="120000">
                <a:moveTo>
                  <a:pt x="0" y="0"/>
                </a:moveTo>
                <a:lnTo>
                  <a:pt x="0" y="7559674"/>
                </a:lnTo>
              </a:path>
            </a:pathLst>
          </a:custGeom>
          <a:noFill/>
          <a:ln cap="flat" cmpd="sng" w="38100">
            <a:solidFill>
              <a:srgbClr val="FDC3A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 name="Google Shape;11;p1"/>
          <p:cNvSpPr/>
          <p:nvPr/>
        </p:nvSpPr>
        <p:spPr>
          <a:xfrm>
            <a:off x="55422" y="1"/>
            <a:ext cx="57150" cy="7559675"/>
          </a:xfrm>
          <a:custGeom>
            <a:rect b="b" l="l" r="r" t="t"/>
            <a:pathLst>
              <a:path extrusionOk="0" h="7559675" w="57150">
                <a:moveTo>
                  <a:pt x="11430" y="0"/>
                </a:moveTo>
                <a:lnTo>
                  <a:pt x="0" y="0"/>
                </a:lnTo>
                <a:lnTo>
                  <a:pt x="0" y="7559662"/>
                </a:lnTo>
                <a:lnTo>
                  <a:pt x="11430" y="7559662"/>
                </a:lnTo>
                <a:lnTo>
                  <a:pt x="11430" y="0"/>
                </a:lnTo>
                <a:close/>
              </a:path>
              <a:path extrusionOk="0" h="7559675" w="57150">
                <a:moveTo>
                  <a:pt x="57150" y="0"/>
                </a:moveTo>
                <a:lnTo>
                  <a:pt x="22860" y="0"/>
                </a:lnTo>
                <a:lnTo>
                  <a:pt x="22860" y="7559662"/>
                </a:lnTo>
                <a:lnTo>
                  <a:pt x="57150" y="7559662"/>
                </a:lnTo>
                <a:lnTo>
                  <a:pt x="57150" y="0"/>
                </a:lnTo>
                <a:close/>
              </a:path>
            </a:pathLst>
          </a:custGeom>
          <a:solidFill>
            <a:srgbClr val="FDC3A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 name="Google Shape;12;p1"/>
          <p:cNvSpPr/>
          <p:nvPr/>
        </p:nvSpPr>
        <p:spPr>
          <a:xfrm>
            <a:off x="9744582" y="1"/>
            <a:ext cx="336550" cy="7559675"/>
          </a:xfrm>
          <a:custGeom>
            <a:rect b="b" l="l" r="r" t="t"/>
            <a:pathLst>
              <a:path extrusionOk="0" h="7559675" w="336550">
                <a:moveTo>
                  <a:pt x="336016" y="0"/>
                </a:moveTo>
                <a:lnTo>
                  <a:pt x="0" y="0"/>
                </a:lnTo>
                <a:lnTo>
                  <a:pt x="0" y="7559675"/>
                </a:lnTo>
                <a:lnTo>
                  <a:pt x="336016" y="7559675"/>
                </a:lnTo>
                <a:lnTo>
                  <a:pt x="336016" y="0"/>
                </a:lnTo>
                <a:close/>
              </a:path>
            </a:pathLst>
          </a:custGeom>
          <a:solidFill>
            <a:srgbClr val="FDC3AD">
              <a:alpha val="8666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 name="Google Shape;13;p1"/>
          <p:cNvSpPr/>
          <p:nvPr/>
        </p:nvSpPr>
        <p:spPr>
          <a:xfrm>
            <a:off x="9828656" y="1"/>
            <a:ext cx="0" cy="7559675"/>
          </a:xfrm>
          <a:custGeom>
            <a:rect b="b" l="l" r="r" t="t"/>
            <a:pathLst>
              <a:path extrusionOk="0" h="7559675" w="120000">
                <a:moveTo>
                  <a:pt x="0" y="0"/>
                </a:moveTo>
                <a:lnTo>
                  <a:pt x="0" y="7559674"/>
                </a:lnTo>
              </a:path>
            </a:pathLst>
          </a:custGeom>
          <a:noFill/>
          <a:ln cap="flat" cmpd="sng" w="12700">
            <a:solidFill>
              <a:srgbClr val="FD853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 name="Google Shape;14;p1"/>
          <p:cNvSpPr/>
          <p:nvPr/>
        </p:nvSpPr>
        <p:spPr>
          <a:xfrm>
            <a:off x="8991855" y="6299734"/>
            <a:ext cx="605155" cy="605155"/>
          </a:xfrm>
          <a:custGeom>
            <a:rect b="b" l="l" r="r" t="t"/>
            <a:pathLst>
              <a:path extrusionOk="0" h="605154" w="605154">
                <a:moveTo>
                  <a:pt x="302514" y="0"/>
                </a:moveTo>
                <a:lnTo>
                  <a:pt x="253461" y="3957"/>
                </a:lnTo>
                <a:lnTo>
                  <a:pt x="206922" y="15415"/>
                </a:lnTo>
                <a:lnTo>
                  <a:pt x="163521" y="33751"/>
                </a:lnTo>
                <a:lnTo>
                  <a:pt x="123882" y="58342"/>
                </a:lnTo>
                <a:lnTo>
                  <a:pt x="88630" y="88566"/>
                </a:lnTo>
                <a:lnTo>
                  <a:pt x="58387" y="123800"/>
                </a:lnTo>
                <a:lnTo>
                  <a:pt x="33779" y="163422"/>
                </a:lnTo>
                <a:lnTo>
                  <a:pt x="15428" y="206808"/>
                </a:lnTo>
                <a:lnTo>
                  <a:pt x="3961" y="253337"/>
                </a:lnTo>
                <a:lnTo>
                  <a:pt x="0" y="302387"/>
                </a:lnTo>
                <a:lnTo>
                  <a:pt x="3961" y="351436"/>
                </a:lnTo>
                <a:lnTo>
                  <a:pt x="15428" y="397965"/>
                </a:lnTo>
                <a:lnTo>
                  <a:pt x="33779" y="441351"/>
                </a:lnTo>
                <a:lnTo>
                  <a:pt x="58387" y="480973"/>
                </a:lnTo>
                <a:lnTo>
                  <a:pt x="88630" y="516207"/>
                </a:lnTo>
                <a:lnTo>
                  <a:pt x="123882" y="546431"/>
                </a:lnTo>
                <a:lnTo>
                  <a:pt x="163521" y="571022"/>
                </a:lnTo>
                <a:lnTo>
                  <a:pt x="206922" y="589358"/>
                </a:lnTo>
                <a:lnTo>
                  <a:pt x="253461" y="600816"/>
                </a:lnTo>
                <a:lnTo>
                  <a:pt x="302514" y="604774"/>
                </a:lnTo>
                <a:lnTo>
                  <a:pt x="351563" y="600816"/>
                </a:lnTo>
                <a:lnTo>
                  <a:pt x="398092" y="589358"/>
                </a:lnTo>
                <a:lnTo>
                  <a:pt x="441478" y="571022"/>
                </a:lnTo>
                <a:lnTo>
                  <a:pt x="481100" y="546431"/>
                </a:lnTo>
                <a:lnTo>
                  <a:pt x="516334" y="516207"/>
                </a:lnTo>
                <a:lnTo>
                  <a:pt x="546558" y="480973"/>
                </a:lnTo>
                <a:lnTo>
                  <a:pt x="571149" y="441351"/>
                </a:lnTo>
                <a:lnTo>
                  <a:pt x="589485" y="397965"/>
                </a:lnTo>
                <a:lnTo>
                  <a:pt x="600943" y="351436"/>
                </a:lnTo>
                <a:lnTo>
                  <a:pt x="604901" y="302387"/>
                </a:lnTo>
                <a:lnTo>
                  <a:pt x="600943" y="253337"/>
                </a:lnTo>
                <a:lnTo>
                  <a:pt x="589485" y="206808"/>
                </a:lnTo>
                <a:lnTo>
                  <a:pt x="571149" y="163422"/>
                </a:lnTo>
                <a:lnTo>
                  <a:pt x="546558" y="123800"/>
                </a:lnTo>
                <a:lnTo>
                  <a:pt x="516334" y="88566"/>
                </a:lnTo>
                <a:lnTo>
                  <a:pt x="481100" y="58342"/>
                </a:lnTo>
                <a:lnTo>
                  <a:pt x="441478" y="33751"/>
                </a:lnTo>
                <a:lnTo>
                  <a:pt x="398092" y="15415"/>
                </a:lnTo>
                <a:lnTo>
                  <a:pt x="351563" y="3957"/>
                </a:lnTo>
                <a:lnTo>
                  <a:pt x="302514" y="0"/>
                </a:lnTo>
                <a:close/>
              </a:path>
            </a:pathLst>
          </a:custGeom>
          <a:solidFill>
            <a:srgbClr val="FD853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 name="Google Shape;15;p1"/>
          <p:cNvSpPr txBox="1"/>
          <p:nvPr>
            <p:ph type="title"/>
          </p:nvPr>
        </p:nvSpPr>
        <p:spPr>
          <a:xfrm>
            <a:off x="1587373" y="1324813"/>
            <a:ext cx="6909054" cy="92333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60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1"/>
          <p:cNvSpPr txBox="1"/>
          <p:nvPr>
            <p:ph idx="1" type="body"/>
          </p:nvPr>
        </p:nvSpPr>
        <p:spPr>
          <a:xfrm>
            <a:off x="1941068" y="2174493"/>
            <a:ext cx="6201664" cy="677108"/>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4400" u="none" cap="none" strike="noStrike">
                <a:solidFill>
                  <a:schemeClr val="lt1"/>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7" name="Google Shape;17;p1"/>
          <p:cNvSpPr txBox="1"/>
          <p:nvPr>
            <p:ph idx="11" type="ftr"/>
          </p:nvPr>
        </p:nvSpPr>
        <p:spPr>
          <a:xfrm>
            <a:off x="3428492" y="7033450"/>
            <a:ext cx="3226816" cy="276999"/>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 name="Google Shape;18;p1"/>
          <p:cNvSpPr txBox="1"/>
          <p:nvPr>
            <p:ph idx="10" type="dt"/>
          </p:nvPr>
        </p:nvSpPr>
        <p:spPr>
          <a:xfrm>
            <a:off x="504190" y="7033450"/>
            <a:ext cx="2319274" cy="27699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1"/>
          <p:cNvSpPr txBox="1"/>
          <p:nvPr>
            <p:ph idx="12" type="sldNum"/>
          </p:nvPr>
        </p:nvSpPr>
        <p:spPr>
          <a:xfrm>
            <a:off x="7260336" y="7033450"/>
            <a:ext cx="2319274" cy="276999"/>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sz="1800" u="none">
                <a:solidFill>
                  <a:srgbClr val="888888"/>
                </a:solidFill>
                <a:latin typeface="Calibri"/>
                <a:ea typeface="Calibri"/>
                <a:cs typeface="Calibri"/>
                <a:sym typeface="Calibri"/>
              </a:defRPr>
            </a:lvl1pPr>
            <a:lvl2pPr indent="0" lvl="1" marL="0" marR="0" rtl="0" algn="r">
              <a:spcBef>
                <a:spcPts val="0"/>
              </a:spcBef>
              <a:buNone/>
              <a:defRPr b="0" sz="1800" u="none">
                <a:solidFill>
                  <a:srgbClr val="888888"/>
                </a:solidFill>
                <a:latin typeface="Calibri"/>
                <a:ea typeface="Calibri"/>
                <a:cs typeface="Calibri"/>
                <a:sym typeface="Calibri"/>
              </a:defRPr>
            </a:lvl2pPr>
            <a:lvl3pPr indent="0" lvl="2" marL="0" marR="0" rtl="0" algn="r">
              <a:spcBef>
                <a:spcPts val="0"/>
              </a:spcBef>
              <a:buNone/>
              <a:defRPr b="0" sz="1800" u="none">
                <a:solidFill>
                  <a:srgbClr val="888888"/>
                </a:solidFill>
                <a:latin typeface="Calibri"/>
                <a:ea typeface="Calibri"/>
                <a:cs typeface="Calibri"/>
                <a:sym typeface="Calibri"/>
              </a:defRPr>
            </a:lvl3pPr>
            <a:lvl4pPr indent="0" lvl="3" marL="0" marR="0" rtl="0" algn="r">
              <a:spcBef>
                <a:spcPts val="0"/>
              </a:spcBef>
              <a:buNone/>
              <a:defRPr b="0" sz="1800" u="none">
                <a:solidFill>
                  <a:srgbClr val="888888"/>
                </a:solidFill>
                <a:latin typeface="Calibri"/>
                <a:ea typeface="Calibri"/>
                <a:cs typeface="Calibri"/>
                <a:sym typeface="Calibri"/>
              </a:defRPr>
            </a:lvl4pPr>
            <a:lvl5pPr indent="0" lvl="4" marL="0" marR="0" rtl="0" algn="r">
              <a:spcBef>
                <a:spcPts val="0"/>
              </a:spcBef>
              <a:buNone/>
              <a:defRPr b="0" sz="1800" u="none">
                <a:solidFill>
                  <a:srgbClr val="888888"/>
                </a:solidFill>
                <a:latin typeface="Calibri"/>
                <a:ea typeface="Calibri"/>
                <a:cs typeface="Calibri"/>
                <a:sym typeface="Calibri"/>
              </a:defRPr>
            </a:lvl5pPr>
            <a:lvl6pPr indent="0" lvl="5" marL="0" marR="0" rtl="0" algn="r">
              <a:spcBef>
                <a:spcPts val="0"/>
              </a:spcBef>
              <a:buNone/>
              <a:defRPr b="0" sz="1800" u="none">
                <a:solidFill>
                  <a:srgbClr val="888888"/>
                </a:solidFill>
                <a:latin typeface="Calibri"/>
                <a:ea typeface="Calibri"/>
                <a:cs typeface="Calibri"/>
                <a:sym typeface="Calibri"/>
              </a:defRPr>
            </a:lvl6pPr>
            <a:lvl7pPr indent="0" lvl="6" marL="0" marR="0" rtl="0" algn="r">
              <a:spcBef>
                <a:spcPts val="0"/>
              </a:spcBef>
              <a:buNone/>
              <a:defRPr b="0" sz="1800" u="none">
                <a:solidFill>
                  <a:srgbClr val="888888"/>
                </a:solidFill>
                <a:latin typeface="Calibri"/>
                <a:ea typeface="Calibri"/>
                <a:cs typeface="Calibri"/>
                <a:sym typeface="Calibri"/>
              </a:defRPr>
            </a:lvl7pPr>
            <a:lvl8pPr indent="0" lvl="7" marL="0" marR="0" rtl="0" algn="r">
              <a:spcBef>
                <a:spcPts val="0"/>
              </a:spcBef>
              <a:buNone/>
              <a:defRPr b="0" sz="1800" u="none">
                <a:solidFill>
                  <a:srgbClr val="888888"/>
                </a:solidFill>
                <a:latin typeface="Calibri"/>
                <a:ea typeface="Calibri"/>
                <a:cs typeface="Calibri"/>
                <a:sym typeface="Calibri"/>
              </a:defRPr>
            </a:lvl8pPr>
            <a:lvl9pPr indent="0" lvl="8" marL="0" marR="0" rtl="0" algn="r">
              <a:spcBef>
                <a:spcPts val="0"/>
              </a:spcBef>
              <a:buNone/>
              <a:defRPr b="0" sz="1800" u="non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2.jpg"/><Relationship Id="rId6"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64.png"/><Relationship Id="rId4" Type="http://schemas.openxmlformats.org/officeDocument/2006/relationships/image" Target="../media/image47.png"/><Relationship Id="rId9" Type="http://schemas.openxmlformats.org/officeDocument/2006/relationships/image" Target="../media/image73.png"/><Relationship Id="rId5" Type="http://schemas.openxmlformats.org/officeDocument/2006/relationships/image" Target="../media/image54.png"/><Relationship Id="rId6" Type="http://schemas.openxmlformats.org/officeDocument/2006/relationships/image" Target="../media/image56.png"/><Relationship Id="rId7" Type="http://schemas.openxmlformats.org/officeDocument/2006/relationships/image" Target="../media/image59.png"/><Relationship Id="rId8" Type="http://schemas.openxmlformats.org/officeDocument/2006/relationships/image" Target="../media/image6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65.png"/><Relationship Id="rId4" Type="http://schemas.openxmlformats.org/officeDocument/2006/relationships/image" Target="../media/image66.png"/></Relationships>
</file>

<file path=ppt/slides/_rels/slide102.xml.rels><?xml version="1.0" encoding="UTF-8" standalone="yes"?><Relationships xmlns="http://schemas.openxmlformats.org/package/2006/relationships"><Relationship Id="rId10"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72.png"/><Relationship Id="rId5" Type="http://schemas.openxmlformats.org/officeDocument/2006/relationships/image" Target="../media/image74.png"/><Relationship Id="rId6" Type="http://schemas.openxmlformats.org/officeDocument/2006/relationships/image" Target="../media/image63.png"/><Relationship Id="rId7" Type="http://schemas.openxmlformats.org/officeDocument/2006/relationships/image" Target="../media/image71.png"/><Relationship Id="rId8" Type="http://schemas.openxmlformats.org/officeDocument/2006/relationships/image" Target="../media/image62.png"/></Relationships>
</file>

<file path=ppt/slides/_rels/slide103.xml.rels><?xml version="1.0" encoding="UTF-8" standalone="yes"?><Relationships xmlns="http://schemas.openxmlformats.org/package/2006/relationships"><Relationship Id="rId10"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77.png"/><Relationship Id="rId4" Type="http://schemas.openxmlformats.org/officeDocument/2006/relationships/image" Target="../media/image78.png"/><Relationship Id="rId9" Type="http://schemas.openxmlformats.org/officeDocument/2006/relationships/image" Target="../media/image83.png"/><Relationship Id="rId5" Type="http://schemas.openxmlformats.org/officeDocument/2006/relationships/image" Target="../media/image76.png"/><Relationship Id="rId6" Type="http://schemas.openxmlformats.org/officeDocument/2006/relationships/image" Target="../media/image75.png"/><Relationship Id="rId7" Type="http://schemas.openxmlformats.org/officeDocument/2006/relationships/image" Target="../media/image68.png"/><Relationship Id="rId8" Type="http://schemas.openxmlformats.org/officeDocument/2006/relationships/image" Target="../media/image70.png"/></Relationships>
</file>

<file path=ppt/slides/_rels/slide104.xml.rels><?xml version="1.0" encoding="UTF-8" standalone="yes"?><Relationships xmlns="http://schemas.openxmlformats.org/package/2006/relationships"><Relationship Id="rId20" Type="http://schemas.openxmlformats.org/officeDocument/2006/relationships/image" Target="../media/image101.png"/><Relationship Id="rId11" Type="http://schemas.openxmlformats.org/officeDocument/2006/relationships/image" Target="../media/image88.png"/><Relationship Id="rId22" Type="http://schemas.openxmlformats.org/officeDocument/2006/relationships/image" Target="../media/image94.png"/><Relationship Id="rId10" Type="http://schemas.openxmlformats.org/officeDocument/2006/relationships/image" Target="../media/image93.png"/><Relationship Id="rId21" Type="http://schemas.openxmlformats.org/officeDocument/2006/relationships/image" Target="../media/image96.png"/><Relationship Id="rId13" Type="http://schemas.openxmlformats.org/officeDocument/2006/relationships/image" Target="../media/image86.png"/><Relationship Id="rId12" Type="http://schemas.openxmlformats.org/officeDocument/2006/relationships/image" Target="../media/image92.png"/><Relationship Id="rId23"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79.png"/><Relationship Id="rId15" Type="http://schemas.openxmlformats.org/officeDocument/2006/relationships/image" Target="../media/image84.png"/><Relationship Id="rId14" Type="http://schemas.openxmlformats.org/officeDocument/2006/relationships/image" Target="../media/image89.png"/><Relationship Id="rId17" Type="http://schemas.openxmlformats.org/officeDocument/2006/relationships/image" Target="../media/image100.png"/><Relationship Id="rId16" Type="http://schemas.openxmlformats.org/officeDocument/2006/relationships/image" Target="../media/image91.png"/><Relationship Id="rId5" Type="http://schemas.openxmlformats.org/officeDocument/2006/relationships/image" Target="../media/image85.png"/><Relationship Id="rId19" Type="http://schemas.openxmlformats.org/officeDocument/2006/relationships/image" Target="../media/image95.png"/><Relationship Id="rId6" Type="http://schemas.openxmlformats.org/officeDocument/2006/relationships/image" Target="../media/image99.png"/><Relationship Id="rId18" Type="http://schemas.openxmlformats.org/officeDocument/2006/relationships/image" Target="../media/image98.png"/><Relationship Id="rId7" Type="http://schemas.openxmlformats.org/officeDocument/2006/relationships/image" Target="../media/image90.png"/><Relationship Id="rId8" Type="http://schemas.openxmlformats.org/officeDocument/2006/relationships/image" Target="../media/image8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02.png"/><Relationship Id="rId4" Type="http://schemas.openxmlformats.org/officeDocument/2006/relationships/image" Target="../media/image10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03.png"/><Relationship Id="rId4" Type="http://schemas.openxmlformats.org/officeDocument/2006/relationships/image" Target="../media/image105.png"/><Relationship Id="rId5" Type="http://schemas.openxmlformats.org/officeDocument/2006/relationships/image" Target="../media/image10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0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11.png"/><Relationship Id="rId4" Type="http://schemas.openxmlformats.org/officeDocument/2006/relationships/image" Target="../media/image113.png"/><Relationship Id="rId5" Type="http://schemas.openxmlformats.org/officeDocument/2006/relationships/image" Target="../media/image112.png"/><Relationship Id="rId6" Type="http://schemas.openxmlformats.org/officeDocument/2006/relationships/image" Target="../media/image115.png"/><Relationship Id="rId7" Type="http://schemas.openxmlformats.org/officeDocument/2006/relationships/image" Target="../media/image106.png"/><Relationship Id="rId8" Type="http://schemas.openxmlformats.org/officeDocument/2006/relationships/image" Target="../media/image11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07.png"/><Relationship Id="rId4" Type="http://schemas.openxmlformats.org/officeDocument/2006/relationships/image" Target="../media/image118.png"/><Relationship Id="rId5" Type="http://schemas.openxmlformats.org/officeDocument/2006/relationships/image" Target="../media/image110.png"/><Relationship Id="rId6" Type="http://schemas.openxmlformats.org/officeDocument/2006/relationships/image" Target="../media/image1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1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8.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9.jpg"/><Relationship Id="rId4" Type="http://schemas.openxmlformats.org/officeDocument/2006/relationships/image" Target="../media/image40.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24.png"/><Relationship Id="rId13" Type="http://schemas.openxmlformats.org/officeDocument/2006/relationships/image" Target="../media/image37.png"/><Relationship Id="rId12"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27.png"/><Relationship Id="rId14" Type="http://schemas.openxmlformats.org/officeDocument/2006/relationships/image" Target="../media/image32.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16.png"/><Relationship Id="rId8" Type="http://schemas.openxmlformats.org/officeDocument/2006/relationships/image" Target="../media/image2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6.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33.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4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0"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41.png"/><Relationship Id="rId4" Type="http://schemas.openxmlformats.org/officeDocument/2006/relationships/image" Target="../media/image48.png"/><Relationship Id="rId9" Type="http://schemas.openxmlformats.org/officeDocument/2006/relationships/image" Target="../media/image46.png"/><Relationship Id="rId5" Type="http://schemas.openxmlformats.org/officeDocument/2006/relationships/image" Target="../media/image43.png"/><Relationship Id="rId6" Type="http://schemas.openxmlformats.org/officeDocument/2006/relationships/image" Target="../media/image53.png"/><Relationship Id="rId7" Type="http://schemas.openxmlformats.org/officeDocument/2006/relationships/image" Target="../media/image51.png"/><Relationship Id="rId8" Type="http://schemas.openxmlformats.org/officeDocument/2006/relationships/image" Target="../media/image4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5.png"/><Relationship Id="rId6" Type="http://schemas.openxmlformats.org/officeDocument/2006/relationships/image" Target="../media/image50.png"/><Relationship Id="rId7" Type="http://schemas.openxmlformats.org/officeDocument/2006/relationships/image" Target="../media/image52.png"/><Relationship Id="rId8"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grpSp>
        <p:nvGrpSpPr>
          <p:cNvPr id="52" name="Google Shape;52;p7"/>
          <p:cNvGrpSpPr/>
          <p:nvPr/>
        </p:nvGrpSpPr>
        <p:grpSpPr>
          <a:xfrm>
            <a:off x="196850" y="0"/>
            <a:ext cx="9493249" cy="6954920"/>
            <a:chOff x="0" y="0"/>
            <a:chExt cx="9493249" cy="6954920"/>
          </a:xfrm>
        </p:grpSpPr>
        <p:sp>
          <p:nvSpPr>
            <p:cNvPr id="53" name="Google Shape;53;p7"/>
            <p:cNvSpPr/>
            <p:nvPr/>
          </p:nvSpPr>
          <p:spPr>
            <a:xfrm>
              <a:off x="0" y="0"/>
              <a:ext cx="8972550" cy="241935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 name="Google Shape;54;p7"/>
            <p:cNvSpPr/>
            <p:nvPr/>
          </p:nvSpPr>
          <p:spPr>
            <a:xfrm>
              <a:off x="5421248" y="1798574"/>
              <a:ext cx="4072001" cy="498957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 name="Google Shape;55;p7"/>
            <p:cNvSpPr/>
            <p:nvPr/>
          </p:nvSpPr>
          <p:spPr>
            <a:xfrm>
              <a:off x="2373248" y="4694301"/>
              <a:ext cx="2379726" cy="226061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 name="Google Shape;56;p7"/>
            <p:cNvSpPr/>
            <p:nvPr/>
          </p:nvSpPr>
          <p:spPr>
            <a:xfrm>
              <a:off x="315912" y="1874901"/>
              <a:ext cx="2754249" cy="237959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6"/>
          <p:cNvSpPr txBox="1"/>
          <p:nvPr/>
        </p:nvSpPr>
        <p:spPr>
          <a:xfrm>
            <a:off x="85433" y="1"/>
            <a:ext cx="9899631" cy="4139765"/>
          </a:xfrm>
          <a:prstGeom prst="rect">
            <a:avLst/>
          </a:prstGeom>
          <a:noFill/>
          <a:ln>
            <a:noFill/>
          </a:ln>
        </p:spPr>
        <p:txBody>
          <a:bodyPr anchorCtr="0" anchor="t" bIns="0" lIns="0" spcFirstLastPara="1" rIns="0" wrap="square" tIns="124625">
            <a:spAutoFit/>
          </a:bodyPr>
          <a:lstStyle/>
          <a:p>
            <a:pPr indent="0" lvl="0" marL="14003" marR="0" rtl="0" algn="just">
              <a:spcBef>
                <a:spcPts val="0"/>
              </a:spcBef>
              <a:spcAft>
                <a:spcPts val="0"/>
              </a:spcAft>
              <a:buNone/>
            </a:pPr>
            <a:r>
              <a:rPr lang="en-US" sz="3500">
                <a:solidFill>
                  <a:schemeClr val="dk1"/>
                </a:solidFill>
                <a:latin typeface="Times New Roman"/>
                <a:ea typeface="Times New Roman"/>
                <a:cs typeface="Times New Roman"/>
                <a:sym typeface="Times New Roman"/>
              </a:rPr>
              <a:t>There are two kinds of mobility’s.</a:t>
            </a:r>
            <a:endParaRPr sz="3500">
              <a:solidFill>
                <a:schemeClr val="dk1"/>
              </a:solidFill>
              <a:latin typeface="Times New Roman"/>
              <a:ea typeface="Times New Roman"/>
              <a:cs typeface="Times New Roman"/>
              <a:sym typeface="Times New Roman"/>
            </a:endParaRPr>
          </a:p>
          <a:p>
            <a:pPr indent="-372488" lvl="0" marL="386491" marR="5602" rtl="0" algn="just">
              <a:spcBef>
                <a:spcPts val="871"/>
              </a:spcBef>
              <a:spcAft>
                <a:spcPts val="0"/>
              </a:spcAft>
              <a:buClr>
                <a:schemeClr val="dk1"/>
              </a:buClr>
              <a:buSzPts val="3391"/>
              <a:buFont typeface="Times New Roman"/>
              <a:buAutoNum type="alphaLcParenR"/>
            </a:pPr>
            <a:r>
              <a:rPr b="1" lang="en-US" sz="3500">
                <a:solidFill>
                  <a:schemeClr val="dk1"/>
                </a:solidFill>
                <a:latin typeface="Times New Roman"/>
                <a:ea typeface="Times New Roman"/>
                <a:cs typeface="Times New Roman"/>
                <a:sym typeface="Times New Roman"/>
              </a:rPr>
              <a:t>User mobility</a:t>
            </a:r>
            <a:r>
              <a:rPr lang="en-US" sz="3500">
                <a:solidFill>
                  <a:schemeClr val="dk1"/>
                </a:solidFill>
                <a:latin typeface="Times New Roman"/>
                <a:ea typeface="Times New Roman"/>
                <a:cs typeface="Times New Roman"/>
                <a:sym typeface="Times New Roman"/>
              </a:rPr>
              <a:t> - In user mobility a user can  access the same or similar services at  different places. That is the user can be  mobile, and services will follow him.</a:t>
            </a:r>
            <a:endParaRPr sz="3500">
              <a:solidFill>
                <a:schemeClr val="dk1"/>
              </a:solidFill>
              <a:latin typeface="Times New Roman"/>
              <a:ea typeface="Times New Roman"/>
              <a:cs typeface="Times New Roman"/>
              <a:sym typeface="Times New Roman"/>
            </a:endParaRPr>
          </a:p>
          <a:p>
            <a:pPr indent="-372488" lvl="0" marL="386491" marR="5602" rtl="0" algn="just">
              <a:lnSpc>
                <a:spcPct val="120628"/>
              </a:lnSpc>
              <a:spcBef>
                <a:spcPts val="1031"/>
              </a:spcBef>
              <a:spcAft>
                <a:spcPts val="0"/>
              </a:spcAft>
              <a:buClr>
                <a:schemeClr val="dk1"/>
              </a:buClr>
              <a:buSzPts val="3391"/>
              <a:buFont typeface="Times New Roman"/>
              <a:buAutoNum type="alphaLcParenR"/>
            </a:pPr>
            <a:r>
              <a:rPr b="1" lang="en-US" sz="3500">
                <a:solidFill>
                  <a:schemeClr val="dk1"/>
                </a:solidFill>
                <a:latin typeface="Times New Roman"/>
                <a:ea typeface="Times New Roman"/>
                <a:cs typeface="Times New Roman"/>
                <a:sym typeface="Times New Roman"/>
              </a:rPr>
              <a:t>Device mobility</a:t>
            </a:r>
            <a:r>
              <a:rPr lang="en-US" sz="3500">
                <a:solidFill>
                  <a:schemeClr val="dk1"/>
                </a:solidFill>
                <a:latin typeface="Times New Roman"/>
                <a:ea typeface="Times New Roman"/>
                <a:cs typeface="Times New Roman"/>
                <a:sym typeface="Times New Roman"/>
              </a:rPr>
              <a:t> - the communication  device moves with or without help of a</a:t>
            </a:r>
            <a:endParaRPr sz="3500">
              <a:solidFill>
                <a:schemeClr val="dk1"/>
              </a:solidFill>
              <a:latin typeface="Times New Roman"/>
              <a:ea typeface="Times New Roman"/>
              <a:cs typeface="Times New Roman"/>
              <a:sym typeface="Times New Roman"/>
            </a:endParaRPr>
          </a:p>
        </p:txBody>
      </p:sp>
      <p:sp>
        <p:nvSpPr>
          <p:cNvPr id="146" name="Google Shape;146;p16"/>
          <p:cNvSpPr txBox="1"/>
          <p:nvPr/>
        </p:nvSpPr>
        <p:spPr>
          <a:xfrm>
            <a:off x="457973" y="4023715"/>
            <a:ext cx="7775730"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user.	Several	techniques</a:t>
            </a:r>
            <a:endParaRPr sz="3500">
              <a:solidFill>
                <a:schemeClr val="dk1"/>
              </a:solidFill>
              <a:latin typeface="Times New Roman"/>
              <a:ea typeface="Times New Roman"/>
              <a:cs typeface="Times New Roman"/>
              <a:sym typeface="Times New Roman"/>
            </a:endParaRPr>
          </a:p>
        </p:txBody>
      </p:sp>
      <p:sp>
        <p:nvSpPr>
          <p:cNvPr id="147" name="Google Shape;147;p16"/>
          <p:cNvSpPr txBox="1"/>
          <p:nvPr/>
        </p:nvSpPr>
        <p:spPr>
          <a:xfrm>
            <a:off x="457973" y="4561520"/>
            <a:ext cx="5700848" cy="1091358"/>
          </a:xfrm>
          <a:prstGeom prst="rect">
            <a:avLst/>
          </a:prstGeom>
          <a:noFill/>
          <a:ln>
            <a:noFill/>
          </a:ln>
        </p:spPr>
        <p:txBody>
          <a:bodyPr anchorCtr="0" anchor="t" bIns="0" lIns="0" spcFirstLastPara="1" rIns="0" wrap="square" tIns="14000">
            <a:spAutoFit/>
          </a:bodyPr>
          <a:lstStyle/>
          <a:p>
            <a:pPr indent="0" lvl="0" marL="14003" marR="5602" rtl="0" algn="l">
              <a:spcBef>
                <a:spcPts val="0"/>
              </a:spcBef>
              <a:spcAft>
                <a:spcPts val="0"/>
              </a:spcAft>
              <a:buNone/>
            </a:pPr>
            <a:r>
              <a:rPr lang="en-US" sz="3500">
                <a:solidFill>
                  <a:schemeClr val="dk1"/>
                </a:solidFill>
                <a:latin typeface="Times New Roman"/>
                <a:ea typeface="Times New Roman"/>
                <a:cs typeface="Times New Roman"/>
                <a:sym typeface="Times New Roman"/>
              </a:rPr>
              <a:t>communication	network  communication		is	even</a:t>
            </a:r>
            <a:endParaRPr sz="3500">
              <a:solidFill>
                <a:schemeClr val="dk1"/>
              </a:solidFill>
              <a:latin typeface="Times New Roman"/>
              <a:ea typeface="Times New Roman"/>
              <a:cs typeface="Times New Roman"/>
              <a:sym typeface="Times New Roman"/>
            </a:endParaRPr>
          </a:p>
        </p:txBody>
      </p:sp>
      <p:sp>
        <p:nvSpPr>
          <p:cNvPr id="148" name="Google Shape;148;p16"/>
          <p:cNvSpPr txBox="1"/>
          <p:nvPr/>
        </p:nvSpPr>
        <p:spPr>
          <a:xfrm>
            <a:off x="6302217" y="4023716"/>
            <a:ext cx="3686189" cy="1629967"/>
          </a:xfrm>
          <a:prstGeom prst="rect">
            <a:avLst/>
          </a:prstGeom>
          <a:noFill/>
          <a:ln>
            <a:noFill/>
          </a:ln>
        </p:spPr>
        <p:txBody>
          <a:bodyPr anchorCtr="0" anchor="t" bIns="0" lIns="0" spcFirstLastPara="1" rIns="0" wrap="square" tIns="14000">
            <a:spAutoFit/>
          </a:bodyPr>
          <a:lstStyle/>
          <a:p>
            <a:pPr indent="3227058" lvl="0" marL="14003" marR="5602" rtl="0" algn="r">
              <a:spcBef>
                <a:spcPts val="0"/>
              </a:spcBef>
              <a:spcAft>
                <a:spcPts val="0"/>
              </a:spcAft>
              <a:buNone/>
            </a:pPr>
            <a:r>
              <a:rPr lang="en-US" sz="3500">
                <a:solidFill>
                  <a:schemeClr val="dk1"/>
                </a:solidFill>
                <a:latin typeface="Times New Roman"/>
                <a:ea typeface="Times New Roman"/>
                <a:cs typeface="Times New Roman"/>
                <a:sym typeface="Times New Roman"/>
              </a:rPr>
              <a:t>in  guarantees	that  possible	while</a:t>
            </a:r>
            <a:endParaRPr sz="3500">
              <a:solidFill>
                <a:schemeClr val="dk1"/>
              </a:solidFill>
              <a:latin typeface="Times New Roman"/>
              <a:ea typeface="Times New Roman"/>
              <a:cs typeface="Times New Roman"/>
              <a:sym typeface="Times New Roman"/>
            </a:endParaRPr>
          </a:p>
        </p:txBody>
      </p:sp>
      <p:sp>
        <p:nvSpPr>
          <p:cNvPr id="149" name="Google Shape;149;p16"/>
          <p:cNvSpPr txBox="1"/>
          <p:nvPr/>
        </p:nvSpPr>
        <p:spPr>
          <a:xfrm>
            <a:off x="457973" y="5637124"/>
            <a:ext cx="4920054"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device is being moved.</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06"/>
          <p:cNvSpPr/>
          <p:nvPr/>
        </p:nvSpPr>
        <p:spPr>
          <a:xfrm>
            <a:off x="3228975" y="4705351"/>
            <a:ext cx="762000" cy="69532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 name="Google Shape;806;p106"/>
          <p:cNvSpPr/>
          <p:nvPr/>
        </p:nvSpPr>
        <p:spPr>
          <a:xfrm>
            <a:off x="3238501" y="3600451"/>
            <a:ext cx="1047750" cy="38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07" name="Google Shape;807;p106"/>
          <p:cNvGrpSpPr/>
          <p:nvPr/>
        </p:nvGrpSpPr>
        <p:grpSpPr>
          <a:xfrm>
            <a:off x="257175" y="152400"/>
            <a:ext cx="5495925" cy="5286375"/>
            <a:chOff x="257175" y="152400"/>
            <a:chExt cx="5495925" cy="5286375"/>
          </a:xfrm>
        </p:grpSpPr>
        <p:sp>
          <p:nvSpPr>
            <p:cNvPr id="808" name="Google Shape;808;p106"/>
            <p:cNvSpPr/>
            <p:nvPr/>
          </p:nvSpPr>
          <p:spPr>
            <a:xfrm>
              <a:off x="3228975" y="1838325"/>
              <a:ext cx="781050" cy="71437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 name="Google Shape;809;p106"/>
            <p:cNvSpPr/>
            <p:nvPr/>
          </p:nvSpPr>
          <p:spPr>
            <a:xfrm>
              <a:off x="257175" y="1857375"/>
              <a:ext cx="3571875" cy="35814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 name="Google Shape;810;p106"/>
            <p:cNvSpPr/>
            <p:nvPr/>
          </p:nvSpPr>
          <p:spPr>
            <a:xfrm>
              <a:off x="3686175" y="152400"/>
              <a:ext cx="2066925" cy="2133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11" name="Google Shape;811;p106"/>
          <p:cNvSpPr txBox="1"/>
          <p:nvPr>
            <p:ph type="title"/>
          </p:nvPr>
        </p:nvSpPr>
        <p:spPr>
          <a:xfrm>
            <a:off x="4180078" y="751078"/>
            <a:ext cx="1086485" cy="849203"/>
          </a:xfrm>
          <a:prstGeom prst="rect">
            <a:avLst/>
          </a:prstGeom>
          <a:noFill/>
          <a:ln>
            <a:noFill/>
          </a:ln>
        </p:spPr>
        <p:txBody>
          <a:bodyPr anchorCtr="0" anchor="t" bIns="0" lIns="0" spcFirstLastPara="1" rIns="0" wrap="square" tIns="54600">
            <a:spAutoFit/>
          </a:bodyPr>
          <a:lstStyle/>
          <a:p>
            <a:pPr indent="-62861" lvl="0" marL="74925" marR="5080" rtl="0" algn="just">
              <a:lnSpc>
                <a:spcPct val="86300"/>
              </a:lnSpc>
              <a:spcBef>
                <a:spcPts val="0"/>
              </a:spcBef>
              <a:spcAft>
                <a:spcPts val="0"/>
              </a:spcAft>
              <a:buNone/>
            </a:pPr>
            <a:r>
              <a:rPr lang="en-US" sz="2000"/>
              <a:t>Improved  decision  making:</a:t>
            </a:r>
            <a:endParaRPr sz="2000"/>
          </a:p>
        </p:txBody>
      </p:sp>
      <p:sp>
        <p:nvSpPr>
          <p:cNvPr id="812" name="Google Shape;812;p106"/>
          <p:cNvSpPr txBox="1"/>
          <p:nvPr/>
        </p:nvSpPr>
        <p:spPr>
          <a:xfrm>
            <a:off x="5862573" y="630175"/>
            <a:ext cx="2851150" cy="1396147"/>
          </a:xfrm>
          <a:prstGeom prst="rect">
            <a:avLst/>
          </a:prstGeom>
          <a:noFill/>
          <a:ln>
            <a:noFill/>
          </a:ln>
        </p:spPr>
        <p:txBody>
          <a:bodyPr anchorCtr="0" anchor="t" bIns="0" lIns="0" spcFirstLastPara="1" rIns="0" wrap="square" tIns="45700">
            <a:spAutoFit/>
          </a:bodyPr>
          <a:lstStyle/>
          <a:p>
            <a:pPr indent="-172707" lvl="0" marL="184772" marR="5080" rtl="0" algn="l">
              <a:lnSpc>
                <a:spcPct val="863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The ability to collect, access  and evaluate critical business  information quickly and  accurately means better  decision making.</a:t>
            </a:r>
            <a:endParaRPr sz="1700">
              <a:solidFill>
                <a:schemeClr val="dk1"/>
              </a:solidFill>
              <a:latin typeface="Arial"/>
              <a:ea typeface="Arial"/>
              <a:cs typeface="Arial"/>
              <a:sym typeface="Arial"/>
            </a:endParaRPr>
          </a:p>
        </p:txBody>
      </p:sp>
      <p:sp>
        <p:nvSpPr>
          <p:cNvPr id="813" name="Google Shape;813;p106"/>
          <p:cNvSpPr/>
          <p:nvPr/>
        </p:nvSpPr>
        <p:spPr>
          <a:xfrm>
            <a:off x="4210050" y="2628901"/>
            <a:ext cx="2247900" cy="200977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 name="Google Shape;814;p106"/>
          <p:cNvSpPr txBox="1"/>
          <p:nvPr/>
        </p:nvSpPr>
        <p:spPr>
          <a:xfrm>
            <a:off x="4615689" y="3035555"/>
            <a:ext cx="1440814" cy="1105898"/>
          </a:xfrm>
          <a:prstGeom prst="rect">
            <a:avLst/>
          </a:prstGeom>
          <a:noFill/>
          <a:ln>
            <a:noFill/>
          </a:ln>
        </p:spPr>
        <p:txBody>
          <a:bodyPr anchorCtr="0" anchor="t" bIns="0" lIns="0" spcFirstLastPara="1" rIns="0" wrap="square" tIns="54600">
            <a:spAutoFit/>
          </a:bodyPr>
          <a:lstStyle/>
          <a:p>
            <a:pPr indent="1269" lvl="0" marL="12065" marR="5080" rtl="0" algn="ctr">
              <a:lnSpc>
                <a:spcPct val="86300"/>
              </a:lnSpc>
              <a:spcBef>
                <a:spcPts val="0"/>
              </a:spcBef>
              <a:spcAft>
                <a:spcPts val="0"/>
              </a:spcAft>
              <a:buNone/>
            </a:pPr>
            <a:r>
              <a:rPr lang="en-US" sz="2000">
                <a:solidFill>
                  <a:srgbClr val="FFFFFF"/>
                </a:solidFill>
                <a:latin typeface="Arial"/>
                <a:ea typeface="Arial"/>
                <a:cs typeface="Arial"/>
                <a:sym typeface="Arial"/>
              </a:rPr>
              <a:t>Increased  productivity  and reduced  costs</a:t>
            </a:r>
            <a:endParaRPr sz="2000">
              <a:solidFill>
                <a:schemeClr val="dk1"/>
              </a:solidFill>
              <a:latin typeface="Arial"/>
              <a:ea typeface="Arial"/>
              <a:cs typeface="Arial"/>
              <a:sym typeface="Arial"/>
            </a:endParaRPr>
          </a:p>
        </p:txBody>
      </p:sp>
      <p:sp>
        <p:nvSpPr>
          <p:cNvPr id="815" name="Google Shape;815;p106"/>
          <p:cNvSpPr txBox="1"/>
          <p:nvPr/>
        </p:nvSpPr>
        <p:spPr>
          <a:xfrm>
            <a:off x="6377432" y="2868295"/>
            <a:ext cx="3130550" cy="2071140"/>
          </a:xfrm>
          <a:prstGeom prst="rect">
            <a:avLst/>
          </a:prstGeom>
          <a:noFill/>
          <a:ln>
            <a:noFill/>
          </a:ln>
        </p:spPr>
        <p:txBody>
          <a:bodyPr anchorCtr="0" anchor="t" bIns="0" lIns="0" spcFirstLastPara="1" rIns="0" wrap="square" tIns="45700">
            <a:spAutoFit/>
          </a:bodyPr>
          <a:lstStyle/>
          <a:p>
            <a:pPr indent="-172707" lvl="0" marL="184772" marR="5080" rtl="0" algn="l">
              <a:lnSpc>
                <a:spcPct val="863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Mobile computing can lead to  increased individual productivity,  increased sales per sales  person, more service calls per  repair person, less time spent by  professionals on administrative  work, and much more.</a:t>
            </a:r>
            <a:endParaRPr sz="1700">
              <a:solidFill>
                <a:schemeClr val="dk1"/>
              </a:solidFill>
              <a:latin typeface="Arial"/>
              <a:ea typeface="Arial"/>
              <a:cs typeface="Arial"/>
              <a:sym typeface="Arial"/>
            </a:endParaRPr>
          </a:p>
        </p:txBody>
      </p:sp>
      <p:sp>
        <p:nvSpPr>
          <p:cNvPr id="816" name="Google Shape;816;p106"/>
          <p:cNvSpPr/>
          <p:nvPr/>
        </p:nvSpPr>
        <p:spPr>
          <a:xfrm>
            <a:off x="3686175" y="4943475"/>
            <a:ext cx="2066925" cy="2276475"/>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7" name="Google Shape;817;p106"/>
          <p:cNvSpPr txBox="1"/>
          <p:nvPr/>
        </p:nvSpPr>
        <p:spPr>
          <a:xfrm>
            <a:off x="4180078" y="5615433"/>
            <a:ext cx="1086485" cy="849203"/>
          </a:xfrm>
          <a:prstGeom prst="rect">
            <a:avLst/>
          </a:prstGeom>
          <a:noFill/>
          <a:ln>
            <a:noFill/>
          </a:ln>
        </p:spPr>
        <p:txBody>
          <a:bodyPr anchorCtr="0" anchor="t" bIns="0" lIns="0" spcFirstLastPara="1" rIns="0" wrap="square" tIns="54600">
            <a:spAutoFit/>
          </a:bodyPr>
          <a:lstStyle/>
          <a:p>
            <a:pPr indent="-6349" lvl="0" marL="18414" marR="5080" rtl="0" algn="just">
              <a:lnSpc>
                <a:spcPct val="86300"/>
              </a:lnSpc>
              <a:spcBef>
                <a:spcPts val="0"/>
              </a:spcBef>
              <a:spcAft>
                <a:spcPts val="0"/>
              </a:spcAft>
              <a:buNone/>
            </a:pPr>
            <a:r>
              <a:rPr lang="en-US" sz="2000">
                <a:solidFill>
                  <a:srgbClr val="FFFFFF"/>
                </a:solidFill>
                <a:latin typeface="Arial"/>
                <a:ea typeface="Arial"/>
                <a:cs typeface="Arial"/>
                <a:sym typeface="Arial"/>
              </a:rPr>
              <a:t>Improved  customer  relations</a:t>
            </a:r>
            <a:endParaRPr sz="2000">
              <a:solidFill>
                <a:schemeClr val="dk1"/>
              </a:solidFill>
              <a:latin typeface="Arial"/>
              <a:ea typeface="Arial"/>
              <a:cs typeface="Arial"/>
              <a:sym typeface="Arial"/>
            </a:endParaRPr>
          </a:p>
        </p:txBody>
      </p:sp>
      <p:sp>
        <p:nvSpPr>
          <p:cNvPr id="818" name="Google Shape;818;p106"/>
          <p:cNvSpPr txBox="1"/>
          <p:nvPr/>
        </p:nvSpPr>
        <p:spPr>
          <a:xfrm>
            <a:off x="5862575" y="5178934"/>
            <a:ext cx="2860675" cy="1970408"/>
          </a:xfrm>
          <a:prstGeom prst="rect">
            <a:avLst/>
          </a:prstGeom>
          <a:noFill/>
          <a:ln>
            <a:noFill/>
          </a:ln>
        </p:spPr>
        <p:txBody>
          <a:bodyPr anchorCtr="0" anchor="t" bIns="0" lIns="0" spcFirstLastPara="1" rIns="0" wrap="square" tIns="46350">
            <a:spAutoFit/>
          </a:bodyPr>
          <a:lstStyle/>
          <a:p>
            <a:pPr indent="-172707" lvl="0" marL="184772" marR="86989" rtl="0" algn="l">
              <a:lnSpc>
                <a:spcPct val="97647"/>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Mobile computers gives your  field worker the ability to  answer customer</a:t>
            </a:r>
            <a:endParaRPr sz="1700">
              <a:solidFill>
                <a:schemeClr val="dk1"/>
              </a:solidFill>
              <a:latin typeface="Arial"/>
              <a:ea typeface="Arial"/>
              <a:cs typeface="Arial"/>
              <a:sym typeface="Arial"/>
            </a:endParaRPr>
          </a:p>
          <a:p>
            <a:pPr indent="0" lvl="0" marL="184772" marR="0" rtl="0" algn="l">
              <a:lnSpc>
                <a:spcPct val="88529"/>
              </a:lnSpc>
              <a:spcBef>
                <a:spcPts val="0"/>
              </a:spcBef>
              <a:spcAft>
                <a:spcPts val="0"/>
              </a:spcAft>
              <a:buNone/>
            </a:pPr>
            <a:r>
              <a:rPr lang="en-US" sz="1700">
                <a:solidFill>
                  <a:schemeClr val="dk1"/>
                </a:solidFill>
                <a:latin typeface="Arial"/>
                <a:ea typeface="Arial"/>
                <a:cs typeface="Arial"/>
                <a:sym typeface="Arial"/>
              </a:rPr>
              <a:t>questions, check order status</a:t>
            </a:r>
            <a:endParaRPr sz="1700">
              <a:solidFill>
                <a:schemeClr val="dk1"/>
              </a:solidFill>
              <a:latin typeface="Arial"/>
              <a:ea typeface="Arial"/>
              <a:cs typeface="Arial"/>
              <a:sym typeface="Arial"/>
            </a:endParaRPr>
          </a:p>
          <a:p>
            <a:pPr indent="0" lvl="0" marL="184772" marR="5080" rtl="0" algn="l">
              <a:lnSpc>
                <a:spcPct val="97647"/>
              </a:lnSpc>
              <a:spcBef>
                <a:spcPts val="140"/>
              </a:spcBef>
              <a:spcAft>
                <a:spcPts val="0"/>
              </a:spcAft>
              <a:buNone/>
            </a:pPr>
            <a:r>
              <a:rPr lang="en-US" sz="1700">
                <a:solidFill>
                  <a:schemeClr val="dk1"/>
                </a:solidFill>
                <a:latin typeface="Arial"/>
                <a:ea typeface="Arial"/>
                <a:cs typeface="Arial"/>
                <a:sym typeface="Arial"/>
              </a:rPr>
              <a:t>and provide other services  anytime their customers need  them from wherever they  happen to be.</a:t>
            </a:r>
            <a:endParaRPr sz="1700">
              <a:solidFill>
                <a:schemeClr val="dk1"/>
              </a:solidFill>
              <a:latin typeface="Arial"/>
              <a:ea typeface="Arial"/>
              <a:cs typeface="Arial"/>
              <a:sym typeface="Arial"/>
            </a:endParaRPr>
          </a:p>
        </p:txBody>
      </p:sp>
      <p:sp>
        <p:nvSpPr>
          <p:cNvPr id="819" name="Google Shape;819;p106"/>
          <p:cNvSpPr txBox="1"/>
          <p:nvPr/>
        </p:nvSpPr>
        <p:spPr>
          <a:xfrm>
            <a:off x="852017" y="2700909"/>
            <a:ext cx="2171065" cy="1421283"/>
          </a:xfrm>
          <a:prstGeom prst="rect">
            <a:avLst/>
          </a:prstGeom>
          <a:noFill/>
          <a:ln>
            <a:noFill/>
          </a:ln>
        </p:spPr>
        <p:txBody>
          <a:bodyPr anchorCtr="0" anchor="t" bIns="0" lIns="0" spcFirstLastPara="1" rIns="0" wrap="square" tIns="46975">
            <a:spAutoFit/>
          </a:bodyPr>
          <a:lstStyle/>
          <a:p>
            <a:pPr indent="0" lvl="0" marL="12699" marR="5080" rtl="0" algn="l">
              <a:lnSpc>
                <a:spcPct val="93000"/>
              </a:lnSpc>
              <a:spcBef>
                <a:spcPts val="0"/>
              </a:spcBef>
              <a:spcAft>
                <a:spcPts val="0"/>
              </a:spcAft>
              <a:buNone/>
            </a:pPr>
            <a:r>
              <a:rPr lang="en-US" sz="3200">
                <a:solidFill>
                  <a:schemeClr val="dk1"/>
                </a:solidFill>
                <a:latin typeface="Arial"/>
                <a:ea typeface="Arial"/>
                <a:cs typeface="Arial"/>
                <a:sym typeface="Arial"/>
              </a:rPr>
              <a:t>Advantages  Of	Mobile  Computing</a:t>
            </a:r>
            <a:endParaRPr sz="3200">
              <a:solidFill>
                <a:schemeClr val="dk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23" name="Shape 823"/>
        <p:cNvGrpSpPr/>
        <p:nvPr/>
      </p:nvGrpSpPr>
      <p:grpSpPr>
        <a:xfrm>
          <a:off x="0" y="0"/>
          <a:ext cx="0" cy="0"/>
          <a:chOff x="0" y="0"/>
          <a:chExt cx="0" cy="0"/>
        </a:xfrm>
      </p:grpSpPr>
      <p:sp>
        <p:nvSpPr>
          <p:cNvPr id="824" name="Google Shape;824;p107"/>
          <p:cNvSpPr/>
          <p:nvPr/>
        </p:nvSpPr>
        <p:spPr>
          <a:xfrm>
            <a:off x="9660635" y="1"/>
            <a:ext cx="0" cy="7559675"/>
          </a:xfrm>
          <a:custGeom>
            <a:rect b="b" l="l" r="r" t="t"/>
            <a:pathLst>
              <a:path extrusionOk="0" h="7559675" w="120000">
                <a:moveTo>
                  <a:pt x="0" y="0"/>
                </a:moveTo>
                <a:lnTo>
                  <a:pt x="0" y="7559674"/>
                </a:lnTo>
              </a:path>
            </a:pathLst>
          </a:custGeom>
          <a:noFill/>
          <a:ln cap="flat" cmpd="sng" w="38100">
            <a:solidFill>
              <a:srgbClr val="FDC3A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 name="Google Shape;825;p107"/>
          <p:cNvSpPr/>
          <p:nvPr/>
        </p:nvSpPr>
        <p:spPr>
          <a:xfrm>
            <a:off x="55422" y="1"/>
            <a:ext cx="57150" cy="7559675"/>
          </a:xfrm>
          <a:custGeom>
            <a:rect b="b" l="l" r="r" t="t"/>
            <a:pathLst>
              <a:path extrusionOk="0" h="7559675" w="57150">
                <a:moveTo>
                  <a:pt x="11430" y="0"/>
                </a:moveTo>
                <a:lnTo>
                  <a:pt x="0" y="0"/>
                </a:lnTo>
                <a:lnTo>
                  <a:pt x="0" y="7559662"/>
                </a:lnTo>
                <a:lnTo>
                  <a:pt x="11430" y="7559662"/>
                </a:lnTo>
                <a:lnTo>
                  <a:pt x="11430" y="0"/>
                </a:lnTo>
                <a:close/>
              </a:path>
              <a:path extrusionOk="0" h="7559675" w="57150">
                <a:moveTo>
                  <a:pt x="57150" y="0"/>
                </a:moveTo>
                <a:lnTo>
                  <a:pt x="22860" y="0"/>
                </a:lnTo>
                <a:lnTo>
                  <a:pt x="22860" y="7559662"/>
                </a:lnTo>
                <a:lnTo>
                  <a:pt x="57150" y="7559662"/>
                </a:lnTo>
                <a:lnTo>
                  <a:pt x="57150" y="0"/>
                </a:lnTo>
                <a:close/>
              </a:path>
            </a:pathLst>
          </a:custGeom>
          <a:solidFill>
            <a:srgbClr val="FDC3A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26" name="Google Shape;826;p107"/>
          <p:cNvGrpSpPr/>
          <p:nvPr/>
        </p:nvGrpSpPr>
        <p:grpSpPr>
          <a:xfrm>
            <a:off x="9744582" y="1"/>
            <a:ext cx="336550" cy="7559675"/>
            <a:chOff x="9744582" y="0"/>
            <a:chExt cx="336550" cy="7559675"/>
          </a:xfrm>
        </p:grpSpPr>
        <p:sp>
          <p:nvSpPr>
            <p:cNvPr id="827" name="Google Shape;827;p107"/>
            <p:cNvSpPr/>
            <p:nvPr/>
          </p:nvSpPr>
          <p:spPr>
            <a:xfrm>
              <a:off x="9744582" y="0"/>
              <a:ext cx="336550" cy="7559675"/>
            </a:xfrm>
            <a:custGeom>
              <a:rect b="b" l="l" r="r" t="t"/>
              <a:pathLst>
                <a:path extrusionOk="0" h="7559675" w="336550">
                  <a:moveTo>
                    <a:pt x="336016" y="0"/>
                  </a:moveTo>
                  <a:lnTo>
                    <a:pt x="0" y="0"/>
                  </a:lnTo>
                  <a:lnTo>
                    <a:pt x="0" y="7559675"/>
                  </a:lnTo>
                  <a:lnTo>
                    <a:pt x="336016" y="7559675"/>
                  </a:lnTo>
                  <a:lnTo>
                    <a:pt x="336016" y="0"/>
                  </a:lnTo>
                  <a:close/>
                </a:path>
              </a:pathLst>
            </a:custGeom>
            <a:solidFill>
              <a:srgbClr val="FDC3AD">
                <a:alpha val="8666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 name="Google Shape;828;p107"/>
            <p:cNvSpPr/>
            <p:nvPr/>
          </p:nvSpPr>
          <p:spPr>
            <a:xfrm>
              <a:off x="9828656" y="0"/>
              <a:ext cx="0" cy="7559675"/>
            </a:xfrm>
            <a:custGeom>
              <a:rect b="b" l="l" r="r" t="t"/>
              <a:pathLst>
                <a:path extrusionOk="0" h="7559675" w="120000">
                  <a:moveTo>
                    <a:pt x="0" y="0"/>
                  </a:moveTo>
                  <a:lnTo>
                    <a:pt x="0" y="7559674"/>
                  </a:lnTo>
                </a:path>
              </a:pathLst>
            </a:custGeom>
            <a:noFill/>
            <a:ln cap="flat" cmpd="sng" w="12700">
              <a:solidFill>
                <a:srgbClr val="FD853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9" name="Google Shape;829;p107"/>
          <p:cNvSpPr/>
          <p:nvPr/>
        </p:nvSpPr>
        <p:spPr>
          <a:xfrm>
            <a:off x="8991855" y="6299734"/>
            <a:ext cx="605155" cy="605155"/>
          </a:xfrm>
          <a:custGeom>
            <a:rect b="b" l="l" r="r" t="t"/>
            <a:pathLst>
              <a:path extrusionOk="0" h="605154" w="605154">
                <a:moveTo>
                  <a:pt x="302514" y="0"/>
                </a:moveTo>
                <a:lnTo>
                  <a:pt x="253461" y="3957"/>
                </a:lnTo>
                <a:lnTo>
                  <a:pt x="206922" y="15415"/>
                </a:lnTo>
                <a:lnTo>
                  <a:pt x="163521" y="33751"/>
                </a:lnTo>
                <a:lnTo>
                  <a:pt x="123882" y="58342"/>
                </a:lnTo>
                <a:lnTo>
                  <a:pt x="88630" y="88566"/>
                </a:lnTo>
                <a:lnTo>
                  <a:pt x="58387" y="123800"/>
                </a:lnTo>
                <a:lnTo>
                  <a:pt x="33779" y="163422"/>
                </a:lnTo>
                <a:lnTo>
                  <a:pt x="15428" y="206808"/>
                </a:lnTo>
                <a:lnTo>
                  <a:pt x="3961" y="253337"/>
                </a:lnTo>
                <a:lnTo>
                  <a:pt x="0" y="302387"/>
                </a:lnTo>
                <a:lnTo>
                  <a:pt x="3961" y="351436"/>
                </a:lnTo>
                <a:lnTo>
                  <a:pt x="15428" y="397965"/>
                </a:lnTo>
                <a:lnTo>
                  <a:pt x="33779" y="441351"/>
                </a:lnTo>
                <a:lnTo>
                  <a:pt x="58387" y="480973"/>
                </a:lnTo>
                <a:lnTo>
                  <a:pt x="88630" y="516207"/>
                </a:lnTo>
                <a:lnTo>
                  <a:pt x="123882" y="546431"/>
                </a:lnTo>
                <a:lnTo>
                  <a:pt x="163521" y="571022"/>
                </a:lnTo>
                <a:lnTo>
                  <a:pt x="206922" y="589358"/>
                </a:lnTo>
                <a:lnTo>
                  <a:pt x="253461" y="600816"/>
                </a:lnTo>
                <a:lnTo>
                  <a:pt x="302514" y="604774"/>
                </a:lnTo>
                <a:lnTo>
                  <a:pt x="351563" y="600816"/>
                </a:lnTo>
                <a:lnTo>
                  <a:pt x="398092" y="589358"/>
                </a:lnTo>
                <a:lnTo>
                  <a:pt x="441478" y="571022"/>
                </a:lnTo>
                <a:lnTo>
                  <a:pt x="481100" y="546431"/>
                </a:lnTo>
                <a:lnTo>
                  <a:pt x="516334" y="516207"/>
                </a:lnTo>
                <a:lnTo>
                  <a:pt x="546558" y="480973"/>
                </a:lnTo>
                <a:lnTo>
                  <a:pt x="571149" y="441351"/>
                </a:lnTo>
                <a:lnTo>
                  <a:pt x="589485" y="397965"/>
                </a:lnTo>
                <a:lnTo>
                  <a:pt x="600943" y="351436"/>
                </a:lnTo>
                <a:lnTo>
                  <a:pt x="604901" y="302387"/>
                </a:lnTo>
                <a:lnTo>
                  <a:pt x="600943" y="253337"/>
                </a:lnTo>
                <a:lnTo>
                  <a:pt x="589485" y="206808"/>
                </a:lnTo>
                <a:lnTo>
                  <a:pt x="571149" y="163422"/>
                </a:lnTo>
                <a:lnTo>
                  <a:pt x="546558" y="123800"/>
                </a:lnTo>
                <a:lnTo>
                  <a:pt x="516334" y="88566"/>
                </a:lnTo>
                <a:lnTo>
                  <a:pt x="481100" y="58342"/>
                </a:lnTo>
                <a:lnTo>
                  <a:pt x="441478" y="33751"/>
                </a:lnTo>
                <a:lnTo>
                  <a:pt x="398092" y="15415"/>
                </a:lnTo>
                <a:lnTo>
                  <a:pt x="351563" y="3957"/>
                </a:lnTo>
                <a:lnTo>
                  <a:pt x="302514" y="0"/>
                </a:lnTo>
                <a:close/>
              </a:path>
            </a:pathLst>
          </a:custGeom>
          <a:solidFill>
            <a:srgbClr val="FD853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 name="Google Shape;830;p107"/>
          <p:cNvSpPr/>
          <p:nvPr/>
        </p:nvSpPr>
        <p:spPr>
          <a:xfrm>
            <a:off x="9526" y="247651"/>
            <a:ext cx="9667875" cy="140017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1" name="Google Shape;831;p107"/>
          <p:cNvSpPr txBox="1"/>
          <p:nvPr>
            <p:ph type="title"/>
          </p:nvPr>
        </p:nvSpPr>
        <p:spPr>
          <a:xfrm>
            <a:off x="327762" y="984582"/>
            <a:ext cx="8232775" cy="521937"/>
          </a:xfrm>
          <a:prstGeom prst="rect">
            <a:avLst/>
          </a:prstGeom>
          <a:noFill/>
          <a:ln>
            <a:noFill/>
          </a:ln>
        </p:spPr>
        <p:txBody>
          <a:bodyPr anchorCtr="0" anchor="t" bIns="0" lIns="0" spcFirstLastPara="1" rIns="0" wrap="square" tIns="12675">
            <a:spAutoFit/>
          </a:bodyPr>
          <a:lstStyle/>
          <a:p>
            <a:pPr indent="0" lvl="0" marL="12699" rtl="0" algn="l">
              <a:spcBef>
                <a:spcPts val="0"/>
              </a:spcBef>
              <a:spcAft>
                <a:spcPts val="0"/>
              </a:spcAft>
              <a:buNone/>
            </a:pPr>
            <a:r>
              <a:rPr b="1" lang="en-US" sz="3300"/>
              <a:t>APPLICATIONS OF MOBILE COMPUTING</a:t>
            </a:r>
            <a:endParaRPr sz="3300"/>
          </a:p>
        </p:txBody>
      </p:sp>
      <p:sp>
        <p:nvSpPr>
          <p:cNvPr id="832" name="Google Shape;832;p107"/>
          <p:cNvSpPr/>
          <p:nvPr/>
        </p:nvSpPr>
        <p:spPr>
          <a:xfrm>
            <a:off x="1190625" y="1790701"/>
            <a:ext cx="7372350" cy="482917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08"/>
          <p:cNvSpPr/>
          <p:nvPr/>
        </p:nvSpPr>
        <p:spPr>
          <a:xfrm>
            <a:off x="190501" y="1114425"/>
            <a:ext cx="9163050" cy="153352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 name="Google Shape;838;p108"/>
          <p:cNvSpPr txBox="1"/>
          <p:nvPr/>
        </p:nvSpPr>
        <p:spPr>
          <a:xfrm>
            <a:off x="88189" y="457581"/>
            <a:ext cx="8980805" cy="566821"/>
          </a:xfrm>
          <a:prstGeom prst="rect">
            <a:avLst/>
          </a:prstGeom>
          <a:noFill/>
          <a:ln>
            <a:noFill/>
          </a:ln>
        </p:spPr>
        <p:txBody>
          <a:bodyPr anchorCtr="0" anchor="t" bIns="0" lIns="0" spcFirstLastPara="1" rIns="0" wrap="square" tIns="12675">
            <a:spAutoFit/>
          </a:bodyPr>
          <a:lstStyle/>
          <a:p>
            <a:pPr indent="0" lvl="0" marL="12699" marR="0" rtl="0" algn="l">
              <a:spcBef>
                <a:spcPts val="0"/>
              </a:spcBef>
              <a:spcAft>
                <a:spcPts val="0"/>
              </a:spcAft>
              <a:buNone/>
            </a:pPr>
            <a:r>
              <a:rPr b="1" lang="en-US" sz="3600">
                <a:solidFill>
                  <a:srgbClr val="565F6C"/>
                </a:solidFill>
                <a:latin typeface="Arial"/>
                <a:ea typeface="Arial"/>
                <a:cs typeface="Arial"/>
                <a:sym typeface="Arial"/>
              </a:rPr>
              <a:t>APPLICATIONS OF MOBILE COMPUTING</a:t>
            </a:r>
            <a:endParaRPr sz="3600">
              <a:solidFill>
                <a:schemeClr val="dk1"/>
              </a:solidFill>
              <a:latin typeface="Arial"/>
              <a:ea typeface="Arial"/>
              <a:cs typeface="Arial"/>
              <a:sym typeface="Arial"/>
            </a:endParaRPr>
          </a:p>
        </p:txBody>
      </p:sp>
      <p:sp>
        <p:nvSpPr>
          <p:cNvPr id="839" name="Google Shape;839;p108"/>
          <p:cNvSpPr txBox="1"/>
          <p:nvPr>
            <p:ph type="title"/>
          </p:nvPr>
        </p:nvSpPr>
        <p:spPr>
          <a:xfrm>
            <a:off x="1587373" y="1324814"/>
            <a:ext cx="6909054" cy="929228"/>
          </a:xfrm>
          <a:prstGeom prst="rect">
            <a:avLst/>
          </a:prstGeom>
          <a:noFill/>
          <a:ln>
            <a:noFill/>
          </a:ln>
        </p:spPr>
        <p:txBody>
          <a:bodyPr anchorCtr="0" anchor="t" bIns="0" lIns="0" spcFirstLastPara="1" rIns="0" wrap="square" tIns="12675">
            <a:spAutoFit/>
          </a:bodyPr>
          <a:lstStyle/>
          <a:p>
            <a:pPr indent="0" lvl="0" marL="839408" rtl="0" algn="l">
              <a:spcBef>
                <a:spcPts val="0"/>
              </a:spcBef>
              <a:spcAft>
                <a:spcPts val="0"/>
              </a:spcAft>
              <a:buNone/>
            </a:pPr>
            <a:r>
              <a:rPr lang="en-US"/>
              <a:t>For Estate Agents</a:t>
            </a:r>
            <a:endParaRPr/>
          </a:p>
        </p:txBody>
      </p:sp>
      <p:grpSp>
        <p:nvGrpSpPr>
          <p:cNvPr id="840" name="Google Shape;840;p108"/>
          <p:cNvGrpSpPr/>
          <p:nvPr/>
        </p:nvGrpSpPr>
        <p:grpSpPr>
          <a:xfrm>
            <a:off x="161926" y="1257300"/>
            <a:ext cx="9220200" cy="6191249"/>
            <a:chOff x="161925" y="1257300"/>
            <a:chExt cx="9220200" cy="6191249"/>
          </a:xfrm>
        </p:grpSpPr>
        <p:sp>
          <p:nvSpPr>
            <p:cNvPr id="841" name="Google Shape;841;p108"/>
            <p:cNvSpPr/>
            <p:nvPr/>
          </p:nvSpPr>
          <p:spPr>
            <a:xfrm>
              <a:off x="352425" y="1257300"/>
              <a:ext cx="1866900" cy="120967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 name="Google Shape;842;p108"/>
            <p:cNvSpPr/>
            <p:nvPr/>
          </p:nvSpPr>
          <p:spPr>
            <a:xfrm>
              <a:off x="161925" y="2305050"/>
              <a:ext cx="9220200" cy="202882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 name="Google Shape;843;p108"/>
            <p:cNvSpPr/>
            <p:nvPr/>
          </p:nvSpPr>
          <p:spPr>
            <a:xfrm>
              <a:off x="352425" y="2847975"/>
              <a:ext cx="1866900" cy="120015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4" name="Google Shape;844;p108"/>
            <p:cNvSpPr/>
            <p:nvPr/>
          </p:nvSpPr>
          <p:spPr>
            <a:xfrm>
              <a:off x="161925" y="4267200"/>
              <a:ext cx="9220200" cy="159067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 name="Google Shape;845;p108"/>
            <p:cNvSpPr/>
            <p:nvPr/>
          </p:nvSpPr>
          <p:spPr>
            <a:xfrm>
              <a:off x="352425" y="4438650"/>
              <a:ext cx="1866900" cy="120015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 name="Google Shape;846;p108"/>
            <p:cNvSpPr/>
            <p:nvPr/>
          </p:nvSpPr>
          <p:spPr>
            <a:xfrm>
              <a:off x="161925" y="5591174"/>
              <a:ext cx="9220200" cy="1857375"/>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7" name="Google Shape;847;p108"/>
          <p:cNvSpPr txBox="1"/>
          <p:nvPr/>
        </p:nvSpPr>
        <p:spPr>
          <a:xfrm>
            <a:off x="2391537" y="2520519"/>
            <a:ext cx="3903345" cy="4878248"/>
          </a:xfrm>
          <a:prstGeom prst="rect">
            <a:avLst/>
          </a:prstGeom>
          <a:noFill/>
          <a:ln>
            <a:noFill/>
          </a:ln>
        </p:spPr>
        <p:txBody>
          <a:bodyPr anchorCtr="0" anchor="t" bIns="0" lIns="0" spcFirstLastPara="1" rIns="0" wrap="square" tIns="144750">
            <a:spAutoFit/>
          </a:bodyPr>
          <a:lstStyle/>
          <a:p>
            <a:pPr indent="0" lvl="0" marL="35558" marR="5080" rtl="0" algn="l">
              <a:lnSpc>
                <a:spcPct val="103316"/>
              </a:lnSpc>
              <a:spcBef>
                <a:spcPts val="0"/>
              </a:spcBef>
              <a:spcAft>
                <a:spcPts val="0"/>
              </a:spcAft>
              <a:buNone/>
            </a:pPr>
            <a:r>
              <a:rPr lang="en-US" sz="6000">
                <a:solidFill>
                  <a:srgbClr val="FFFFFF"/>
                </a:solidFill>
                <a:latin typeface="Arial"/>
                <a:ea typeface="Arial"/>
                <a:cs typeface="Arial"/>
                <a:sym typeface="Arial"/>
              </a:rPr>
              <a:t>Emergency  Services</a:t>
            </a:r>
            <a:endParaRPr sz="6000">
              <a:solidFill>
                <a:schemeClr val="dk1"/>
              </a:solidFill>
              <a:latin typeface="Arial"/>
              <a:ea typeface="Arial"/>
              <a:cs typeface="Arial"/>
              <a:sym typeface="Arial"/>
            </a:endParaRPr>
          </a:p>
          <a:p>
            <a:pPr indent="22857" lvl="0" marL="12699" marR="0" rtl="0" algn="l">
              <a:spcBef>
                <a:spcPts val="2184"/>
              </a:spcBef>
              <a:spcAft>
                <a:spcPts val="0"/>
              </a:spcAft>
              <a:buNone/>
            </a:pPr>
            <a:r>
              <a:rPr lang="en-US" sz="6000">
                <a:solidFill>
                  <a:srgbClr val="FFFFFF"/>
                </a:solidFill>
                <a:latin typeface="Arial"/>
                <a:ea typeface="Arial"/>
                <a:cs typeface="Arial"/>
                <a:sym typeface="Arial"/>
              </a:rPr>
              <a:t>In courts</a:t>
            </a:r>
            <a:endParaRPr sz="6000">
              <a:solidFill>
                <a:schemeClr val="dk1"/>
              </a:solidFill>
              <a:latin typeface="Arial"/>
              <a:ea typeface="Arial"/>
              <a:cs typeface="Arial"/>
              <a:sym typeface="Arial"/>
            </a:endParaRPr>
          </a:p>
          <a:p>
            <a:pPr indent="0" lvl="0" marL="12699" marR="300334" rtl="0" algn="l">
              <a:lnSpc>
                <a:spcPct val="103518"/>
              </a:lnSpc>
              <a:spcBef>
                <a:spcPts val="3859"/>
              </a:spcBef>
              <a:spcAft>
                <a:spcPts val="0"/>
              </a:spcAft>
              <a:buNone/>
            </a:pPr>
            <a:r>
              <a:rPr lang="en-US" sz="5400">
                <a:solidFill>
                  <a:srgbClr val="FFFFFF"/>
                </a:solidFill>
                <a:latin typeface="Arial"/>
                <a:ea typeface="Arial"/>
                <a:cs typeface="Arial"/>
                <a:sym typeface="Arial"/>
              </a:rPr>
              <a:t>Electronic  Mail/Paging</a:t>
            </a:r>
            <a:endParaRPr sz="5400">
              <a:solidFill>
                <a:schemeClr val="dk1"/>
              </a:solidFill>
              <a:latin typeface="Arial"/>
              <a:ea typeface="Arial"/>
              <a:cs typeface="Arial"/>
              <a:sym typeface="Arial"/>
            </a:endParaRPr>
          </a:p>
        </p:txBody>
      </p:sp>
      <p:sp>
        <p:nvSpPr>
          <p:cNvPr id="848" name="Google Shape;848;p108"/>
          <p:cNvSpPr/>
          <p:nvPr/>
        </p:nvSpPr>
        <p:spPr>
          <a:xfrm>
            <a:off x="666750" y="6029325"/>
            <a:ext cx="1238250" cy="120015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09"/>
          <p:cNvSpPr/>
          <p:nvPr/>
        </p:nvSpPr>
        <p:spPr>
          <a:xfrm>
            <a:off x="190501" y="400050"/>
            <a:ext cx="9163050" cy="160972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4" name="Google Shape;854;p109"/>
          <p:cNvSpPr txBox="1"/>
          <p:nvPr>
            <p:ph type="title"/>
          </p:nvPr>
        </p:nvSpPr>
        <p:spPr>
          <a:xfrm>
            <a:off x="2399158" y="699261"/>
            <a:ext cx="4104004" cy="844376"/>
          </a:xfrm>
          <a:prstGeom prst="rect">
            <a:avLst/>
          </a:prstGeom>
          <a:noFill/>
          <a:ln>
            <a:noFill/>
          </a:ln>
        </p:spPr>
        <p:txBody>
          <a:bodyPr anchorCtr="0" anchor="t" bIns="0" lIns="0" spcFirstLastPara="1" rIns="0" wrap="square" tIns="12675">
            <a:spAutoFit/>
          </a:bodyPr>
          <a:lstStyle/>
          <a:p>
            <a:pPr indent="0" lvl="0" marL="12699" rtl="0" algn="l">
              <a:spcBef>
                <a:spcPts val="0"/>
              </a:spcBef>
              <a:spcAft>
                <a:spcPts val="0"/>
              </a:spcAft>
              <a:buNone/>
            </a:pPr>
            <a:r>
              <a:rPr lang="en-US" sz="5400"/>
              <a:t>In companies</a:t>
            </a:r>
            <a:endParaRPr sz="5400"/>
          </a:p>
        </p:txBody>
      </p:sp>
      <p:grpSp>
        <p:nvGrpSpPr>
          <p:cNvPr id="855" name="Google Shape;855;p109"/>
          <p:cNvGrpSpPr/>
          <p:nvPr/>
        </p:nvGrpSpPr>
        <p:grpSpPr>
          <a:xfrm>
            <a:off x="161926" y="552450"/>
            <a:ext cx="9220200" cy="6515100"/>
            <a:chOff x="161925" y="552450"/>
            <a:chExt cx="9220200" cy="6515100"/>
          </a:xfrm>
        </p:grpSpPr>
        <p:sp>
          <p:nvSpPr>
            <p:cNvPr id="856" name="Google Shape;856;p109"/>
            <p:cNvSpPr/>
            <p:nvPr/>
          </p:nvSpPr>
          <p:spPr>
            <a:xfrm>
              <a:off x="361950" y="552450"/>
              <a:ext cx="1866900" cy="126682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 name="Google Shape;857;p109"/>
            <p:cNvSpPr/>
            <p:nvPr/>
          </p:nvSpPr>
          <p:spPr>
            <a:xfrm>
              <a:off x="161925" y="2000250"/>
              <a:ext cx="9220200" cy="1714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8" name="Google Shape;858;p109"/>
            <p:cNvSpPr/>
            <p:nvPr/>
          </p:nvSpPr>
          <p:spPr>
            <a:xfrm>
              <a:off x="361950" y="2228850"/>
              <a:ext cx="1866900" cy="126682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 name="Google Shape;859;p109"/>
            <p:cNvSpPr/>
            <p:nvPr/>
          </p:nvSpPr>
          <p:spPr>
            <a:xfrm>
              <a:off x="190500" y="3743325"/>
              <a:ext cx="9163050" cy="161925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 name="Google Shape;860;p109"/>
            <p:cNvSpPr/>
            <p:nvPr/>
          </p:nvSpPr>
          <p:spPr>
            <a:xfrm>
              <a:off x="361950" y="3905250"/>
              <a:ext cx="1866900" cy="126682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1" name="Google Shape;861;p109"/>
            <p:cNvSpPr/>
            <p:nvPr/>
          </p:nvSpPr>
          <p:spPr>
            <a:xfrm>
              <a:off x="161925" y="5391150"/>
              <a:ext cx="9220200" cy="16764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62" name="Google Shape;862;p109"/>
          <p:cNvSpPr txBox="1"/>
          <p:nvPr>
            <p:ph idx="1" type="body"/>
          </p:nvPr>
        </p:nvSpPr>
        <p:spPr>
          <a:xfrm>
            <a:off x="1941068" y="2174494"/>
            <a:ext cx="6201664" cy="4491607"/>
          </a:xfrm>
          <a:prstGeom prst="rect">
            <a:avLst/>
          </a:prstGeom>
          <a:noFill/>
          <a:ln>
            <a:noFill/>
          </a:ln>
        </p:spPr>
        <p:txBody>
          <a:bodyPr anchorCtr="0" anchor="t" bIns="0" lIns="0" spcFirstLastPara="1" rIns="0" wrap="square" tIns="109825">
            <a:spAutoFit/>
          </a:bodyPr>
          <a:lstStyle/>
          <a:p>
            <a:pPr indent="0" lvl="0" marL="432403" marR="1408329" rtl="0" algn="l">
              <a:lnSpc>
                <a:spcPct val="103409"/>
              </a:lnSpc>
              <a:spcBef>
                <a:spcPts val="0"/>
              </a:spcBef>
              <a:spcAft>
                <a:spcPts val="0"/>
              </a:spcAft>
              <a:buNone/>
            </a:pPr>
            <a:r>
              <a:rPr lang="en-US"/>
              <a:t>Stock Information  Collation/Control</a:t>
            </a:r>
            <a:endParaRPr/>
          </a:p>
          <a:p>
            <a:pPr indent="0" lvl="0" marL="419704" rtl="0" algn="l">
              <a:spcBef>
                <a:spcPts val="35"/>
              </a:spcBef>
              <a:spcAft>
                <a:spcPts val="0"/>
              </a:spcAft>
              <a:buNone/>
            </a:pPr>
            <a:r>
              <a:t/>
            </a:r>
            <a:endParaRPr sz="4900"/>
          </a:p>
          <a:p>
            <a:pPr indent="0" lvl="0" marL="432403" rtl="0" algn="l">
              <a:spcBef>
                <a:spcPts val="0"/>
              </a:spcBef>
              <a:spcAft>
                <a:spcPts val="0"/>
              </a:spcAft>
              <a:buNone/>
            </a:pPr>
            <a:r>
              <a:rPr lang="en-US"/>
              <a:t>Credit Card Verification</a:t>
            </a:r>
            <a:endParaRPr/>
          </a:p>
          <a:p>
            <a:pPr indent="0" lvl="0" marL="419704" rtl="0" algn="l">
              <a:spcBef>
                <a:spcPts val="40"/>
              </a:spcBef>
              <a:spcAft>
                <a:spcPts val="0"/>
              </a:spcAft>
              <a:buNone/>
            </a:pPr>
            <a:r>
              <a:t/>
            </a:r>
            <a:endParaRPr sz="6600"/>
          </a:p>
          <a:p>
            <a:pPr indent="0" lvl="0" marL="447642" rtl="0" algn="l">
              <a:spcBef>
                <a:spcPts val="0"/>
              </a:spcBef>
              <a:spcAft>
                <a:spcPts val="0"/>
              </a:spcAft>
              <a:buNone/>
            </a:pPr>
            <a:r>
              <a:rPr lang="en-US" sz="4900"/>
              <a:t>Vehicle tracking</a:t>
            </a:r>
            <a:endParaRPr sz="4900"/>
          </a:p>
        </p:txBody>
      </p:sp>
      <p:sp>
        <p:nvSpPr>
          <p:cNvPr id="863" name="Google Shape;863;p109"/>
          <p:cNvSpPr/>
          <p:nvPr/>
        </p:nvSpPr>
        <p:spPr>
          <a:xfrm>
            <a:off x="285751" y="5505451"/>
            <a:ext cx="2019300" cy="1409698"/>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grpSp>
        <p:nvGrpSpPr>
          <p:cNvPr id="868" name="Google Shape;868;p110"/>
          <p:cNvGrpSpPr/>
          <p:nvPr/>
        </p:nvGrpSpPr>
        <p:grpSpPr>
          <a:xfrm>
            <a:off x="2" y="41149"/>
            <a:ext cx="8833104" cy="1004316"/>
            <a:chOff x="0" y="41148"/>
            <a:chExt cx="8833104" cy="1004316"/>
          </a:xfrm>
        </p:grpSpPr>
        <p:sp>
          <p:nvSpPr>
            <p:cNvPr id="869" name="Google Shape;869;p110"/>
            <p:cNvSpPr/>
            <p:nvPr/>
          </p:nvSpPr>
          <p:spPr>
            <a:xfrm>
              <a:off x="103632" y="41148"/>
              <a:ext cx="8729472" cy="10043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0" name="Google Shape;870;p110"/>
            <p:cNvSpPr/>
            <p:nvPr/>
          </p:nvSpPr>
          <p:spPr>
            <a:xfrm>
              <a:off x="0" y="120396"/>
              <a:ext cx="7859268" cy="86867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 name="Google Shape;871;p110"/>
            <p:cNvSpPr/>
            <p:nvPr/>
          </p:nvSpPr>
          <p:spPr>
            <a:xfrm>
              <a:off x="163512" y="76136"/>
              <a:ext cx="8610600" cy="88423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2" name="Google Shape;872;p110"/>
          <p:cNvSpPr txBox="1"/>
          <p:nvPr>
            <p:ph type="title"/>
          </p:nvPr>
        </p:nvSpPr>
        <p:spPr>
          <a:xfrm>
            <a:off x="163513" y="76137"/>
            <a:ext cx="8610600" cy="823174"/>
          </a:xfrm>
          <a:prstGeom prst="rect">
            <a:avLst/>
          </a:prstGeom>
          <a:noFill/>
          <a:ln cap="flat" cmpd="sng" w="12700">
            <a:solidFill>
              <a:srgbClr val="4D7ACF"/>
            </a:solidFill>
            <a:prstDash val="solid"/>
            <a:round/>
            <a:headEnd len="sm" w="sm" type="none"/>
            <a:tailEnd len="sm" w="sm" type="none"/>
          </a:ln>
        </p:spPr>
        <p:txBody>
          <a:bodyPr anchorCtr="0" anchor="t" bIns="0" lIns="0" spcFirstLastPara="1" rIns="0" wrap="square" tIns="210150">
            <a:spAutoFit/>
          </a:bodyPr>
          <a:lstStyle/>
          <a:p>
            <a:pPr indent="0" lvl="0" marL="100323" rtl="0" algn="l">
              <a:spcBef>
                <a:spcPts val="0"/>
              </a:spcBef>
              <a:spcAft>
                <a:spcPts val="0"/>
              </a:spcAft>
              <a:buNone/>
            </a:pPr>
            <a:r>
              <a:rPr lang="en-US" sz="4000">
                <a:solidFill>
                  <a:srgbClr val="000000"/>
                </a:solidFill>
              </a:rPr>
              <a:t>E</a:t>
            </a:r>
            <a:r>
              <a:rPr lang="en-US" sz="3200">
                <a:solidFill>
                  <a:srgbClr val="000000"/>
                </a:solidFill>
              </a:rPr>
              <a:t>VOLUTION </a:t>
            </a:r>
            <a:r>
              <a:rPr lang="en-US" sz="4000">
                <a:solidFill>
                  <a:srgbClr val="000000"/>
                </a:solidFill>
              </a:rPr>
              <a:t>– M</a:t>
            </a:r>
            <a:r>
              <a:rPr lang="en-US" sz="3200">
                <a:solidFill>
                  <a:srgbClr val="000000"/>
                </a:solidFill>
              </a:rPr>
              <a:t>OBILE </a:t>
            </a:r>
            <a:r>
              <a:rPr lang="en-US" sz="4000">
                <a:solidFill>
                  <a:srgbClr val="000000"/>
                </a:solidFill>
              </a:rPr>
              <a:t>C</a:t>
            </a:r>
            <a:r>
              <a:rPr lang="en-US" sz="3200">
                <a:solidFill>
                  <a:srgbClr val="000000"/>
                </a:solidFill>
              </a:rPr>
              <a:t>OMPUTING</a:t>
            </a:r>
            <a:endParaRPr sz="3200"/>
          </a:p>
        </p:txBody>
      </p:sp>
      <p:grpSp>
        <p:nvGrpSpPr>
          <p:cNvPr id="873" name="Google Shape;873;p110"/>
          <p:cNvGrpSpPr/>
          <p:nvPr/>
        </p:nvGrpSpPr>
        <p:grpSpPr>
          <a:xfrm>
            <a:off x="866776" y="1743076"/>
            <a:ext cx="8048625" cy="4969781"/>
            <a:chOff x="866775" y="1743075"/>
            <a:chExt cx="8048625" cy="4969782"/>
          </a:xfrm>
        </p:grpSpPr>
        <p:sp>
          <p:nvSpPr>
            <p:cNvPr id="874" name="Google Shape;874;p110"/>
            <p:cNvSpPr/>
            <p:nvPr/>
          </p:nvSpPr>
          <p:spPr>
            <a:xfrm>
              <a:off x="866775" y="3124200"/>
              <a:ext cx="1590675" cy="164782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 name="Google Shape;875;p110"/>
            <p:cNvSpPr/>
            <p:nvPr/>
          </p:nvSpPr>
          <p:spPr>
            <a:xfrm>
              <a:off x="2771775" y="1905000"/>
              <a:ext cx="1485900" cy="157162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 name="Google Shape;876;p110"/>
            <p:cNvSpPr/>
            <p:nvPr/>
          </p:nvSpPr>
          <p:spPr>
            <a:xfrm>
              <a:off x="3819525" y="3257550"/>
              <a:ext cx="1514475" cy="218122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7" name="Google Shape;877;p110"/>
            <p:cNvSpPr/>
            <p:nvPr/>
          </p:nvSpPr>
          <p:spPr>
            <a:xfrm>
              <a:off x="1256158" y="4982681"/>
              <a:ext cx="2295902" cy="1730176"/>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 name="Google Shape;878;p110"/>
            <p:cNvSpPr/>
            <p:nvPr/>
          </p:nvSpPr>
          <p:spPr>
            <a:xfrm>
              <a:off x="1207008" y="4930140"/>
              <a:ext cx="2063495" cy="1725168"/>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 name="Google Shape;879;p110"/>
            <p:cNvSpPr/>
            <p:nvPr/>
          </p:nvSpPr>
          <p:spPr>
            <a:xfrm>
              <a:off x="1306448" y="4998999"/>
              <a:ext cx="2195068" cy="1638173"/>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 name="Google Shape;880;p110"/>
            <p:cNvSpPr/>
            <p:nvPr/>
          </p:nvSpPr>
          <p:spPr>
            <a:xfrm>
              <a:off x="5514975" y="1743075"/>
              <a:ext cx="1247775" cy="200025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1" name="Google Shape;881;p110"/>
            <p:cNvSpPr/>
            <p:nvPr/>
          </p:nvSpPr>
          <p:spPr>
            <a:xfrm>
              <a:off x="6257925" y="3514725"/>
              <a:ext cx="1666875" cy="1971675"/>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2" name="Google Shape;882;p110"/>
            <p:cNvSpPr/>
            <p:nvPr/>
          </p:nvSpPr>
          <p:spPr>
            <a:xfrm>
              <a:off x="8105775" y="2286000"/>
              <a:ext cx="809625" cy="19431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3" name="Google Shape;883;p110"/>
          <p:cNvSpPr txBox="1"/>
          <p:nvPr/>
        </p:nvSpPr>
        <p:spPr>
          <a:xfrm>
            <a:off x="1306450" y="4998999"/>
            <a:ext cx="2195195" cy="1590306"/>
          </a:xfrm>
          <a:prstGeom prst="rect">
            <a:avLst/>
          </a:prstGeom>
          <a:noFill/>
          <a:ln cap="flat" cmpd="sng" w="12700">
            <a:solidFill>
              <a:srgbClr val="B90C00"/>
            </a:solidFill>
            <a:prstDash val="solid"/>
            <a:round/>
            <a:headEnd len="sm" w="sm" type="none"/>
            <a:tailEnd len="sm" w="sm" type="none"/>
          </a:ln>
        </p:spPr>
        <p:txBody>
          <a:bodyPr anchorCtr="0" anchor="t" bIns="0" lIns="0" spcFirstLastPara="1" rIns="0" wrap="square" tIns="20950">
            <a:spAutoFit/>
          </a:bodyPr>
          <a:lstStyle/>
          <a:p>
            <a:pPr indent="0" lvl="0" marL="91434" marR="0" rtl="0" algn="l">
              <a:lnSpc>
                <a:spcPct val="116111"/>
              </a:lnSpc>
              <a:spcBef>
                <a:spcPts val="0"/>
              </a:spcBef>
              <a:spcAft>
                <a:spcPts val="0"/>
              </a:spcAft>
              <a:buNone/>
            </a:pPr>
            <a:r>
              <a:rPr lang="en-US" sz="1800">
                <a:solidFill>
                  <a:schemeClr val="dk1"/>
                </a:solidFill>
                <a:latin typeface="Arial"/>
                <a:ea typeface="Arial"/>
                <a:cs typeface="Arial"/>
                <a:sym typeface="Arial"/>
              </a:rPr>
              <a:t>Primitive</a:t>
            </a:r>
            <a:endParaRPr sz="1800">
              <a:solidFill>
                <a:schemeClr val="dk1"/>
              </a:solidFill>
              <a:latin typeface="Arial"/>
              <a:ea typeface="Arial"/>
              <a:cs typeface="Arial"/>
              <a:sym typeface="Arial"/>
            </a:endParaRPr>
          </a:p>
          <a:p>
            <a:pPr indent="0" lvl="0" marL="91434" marR="0" rtl="0" algn="l">
              <a:lnSpc>
                <a:spcPct val="111666"/>
              </a:lnSpc>
              <a:spcBef>
                <a:spcPts val="0"/>
              </a:spcBef>
              <a:spcAft>
                <a:spcPts val="0"/>
              </a:spcAft>
              <a:buNone/>
            </a:pPr>
            <a:r>
              <a:rPr lang="en-US" sz="1800">
                <a:solidFill>
                  <a:schemeClr val="dk1"/>
                </a:solidFill>
                <a:latin typeface="Arial"/>
                <a:ea typeface="Arial"/>
                <a:cs typeface="Arial"/>
                <a:sym typeface="Arial"/>
              </a:rPr>
              <a:t>Simple</a:t>
            </a:r>
            <a:endParaRPr sz="1800">
              <a:solidFill>
                <a:schemeClr val="dk1"/>
              </a:solidFill>
              <a:latin typeface="Arial"/>
              <a:ea typeface="Arial"/>
              <a:cs typeface="Arial"/>
              <a:sym typeface="Arial"/>
            </a:endParaRPr>
          </a:p>
          <a:p>
            <a:pPr indent="0" lvl="0" marL="91434" marR="410180" rtl="0" algn="l">
              <a:lnSpc>
                <a:spcPct val="93000"/>
              </a:lnSpc>
              <a:spcBef>
                <a:spcPts val="69"/>
              </a:spcBef>
              <a:spcAft>
                <a:spcPts val="0"/>
              </a:spcAft>
              <a:buNone/>
            </a:pPr>
            <a:r>
              <a:rPr lang="en-US" sz="1800">
                <a:solidFill>
                  <a:schemeClr val="dk1"/>
                </a:solidFill>
                <a:latin typeface="Arial"/>
                <a:ea typeface="Arial"/>
                <a:cs typeface="Arial"/>
                <a:sym typeface="Arial"/>
              </a:rPr>
              <a:t>Limited Capacity  Cumbersome  Unattractive  Immobile</a:t>
            </a:r>
            <a:endParaRPr sz="1800">
              <a:solidFill>
                <a:schemeClr val="dk1"/>
              </a:solidFill>
              <a:latin typeface="Arial"/>
              <a:ea typeface="Arial"/>
              <a:cs typeface="Arial"/>
              <a:sym typeface="Arial"/>
            </a:endParaRPr>
          </a:p>
        </p:txBody>
      </p:sp>
      <p:grpSp>
        <p:nvGrpSpPr>
          <p:cNvPr id="884" name="Google Shape;884;p110"/>
          <p:cNvGrpSpPr/>
          <p:nvPr/>
        </p:nvGrpSpPr>
        <p:grpSpPr>
          <a:xfrm>
            <a:off x="5474208" y="4930140"/>
            <a:ext cx="3337560" cy="1792223"/>
            <a:chOff x="5474208" y="4930140"/>
            <a:chExt cx="3337560" cy="1792223"/>
          </a:xfrm>
        </p:grpSpPr>
        <p:sp>
          <p:nvSpPr>
            <p:cNvPr id="885" name="Google Shape;885;p110"/>
            <p:cNvSpPr/>
            <p:nvPr/>
          </p:nvSpPr>
          <p:spPr>
            <a:xfrm>
              <a:off x="5513832" y="4963668"/>
              <a:ext cx="3297936" cy="1758695"/>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 name="Google Shape;886;p110"/>
            <p:cNvSpPr/>
            <p:nvPr/>
          </p:nvSpPr>
          <p:spPr>
            <a:xfrm>
              <a:off x="5474208" y="4930140"/>
              <a:ext cx="2900172" cy="1725168"/>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 name="Google Shape;887;p110"/>
            <p:cNvSpPr/>
            <p:nvPr/>
          </p:nvSpPr>
          <p:spPr>
            <a:xfrm>
              <a:off x="5573649" y="4998999"/>
              <a:ext cx="3177921" cy="1638173"/>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8" name="Google Shape;888;p110"/>
          <p:cNvSpPr txBox="1"/>
          <p:nvPr/>
        </p:nvSpPr>
        <p:spPr>
          <a:xfrm>
            <a:off x="5573648" y="4998999"/>
            <a:ext cx="3178175" cy="1585689"/>
          </a:xfrm>
          <a:prstGeom prst="rect">
            <a:avLst/>
          </a:prstGeom>
          <a:noFill/>
          <a:ln cap="flat" cmpd="sng" w="12700">
            <a:solidFill>
              <a:srgbClr val="B90C00"/>
            </a:solidFill>
            <a:prstDash val="solid"/>
            <a:round/>
            <a:headEnd len="sm" w="sm" type="none"/>
            <a:tailEnd len="sm" w="sm" type="none"/>
          </a:ln>
        </p:spPr>
        <p:txBody>
          <a:bodyPr anchorCtr="0" anchor="t" bIns="0" lIns="0" spcFirstLastPara="1" rIns="0" wrap="square" tIns="20950">
            <a:spAutoFit/>
          </a:bodyPr>
          <a:lstStyle/>
          <a:p>
            <a:pPr indent="0" lvl="0" marL="92069" marR="0" rtl="0" algn="l">
              <a:lnSpc>
                <a:spcPct val="116111"/>
              </a:lnSpc>
              <a:spcBef>
                <a:spcPts val="0"/>
              </a:spcBef>
              <a:spcAft>
                <a:spcPts val="0"/>
              </a:spcAft>
              <a:buNone/>
            </a:pPr>
            <a:r>
              <a:rPr lang="en-US" sz="1800">
                <a:solidFill>
                  <a:schemeClr val="dk1"/>
                </a:solidFill>
                <a:latin typeface="Arial"/>
                <a:ea typeface="Arial"/>
                <a:cs typeface="Arial"/>
                <a:sym typeface="Arial"/>
              </a:rPr>
              <a:t>Sophisticated</a:t>
            </a:r>
            <a:endParaRPr sz="1800">
              <a:solidFill>
                <a:schemeClr val="dk1"/>
              </a:solidFill>
              <a:latin typeface="Arial"/>
              <a:ea typeface="Arial"/>
              <a:cs typeface="Arial"/>
              <a:sym typeface="Arial"/>
            </a:endParaRPr>
          </a:p>
          <a:p>
            <a:pPr indent="0" lvl="0" marL="92069" marR="556221" rtl="0" algn="l">
              <a:lnSpc>
                <a:spcPct val="111111"/>
              </a:lnSpc>
              <a:spcBef>
                <a:spcPts val="125"/>
              </a:spcBef>
              <a:spcAft>
                <a:spcPts val="0"/>
              </a:spcAft>
              <a:buNone/>
            </a:pPr>
            <a:r>
              <a:rPr lang="en-US" sz="1800">
                <a:solidFill>
                  <a:schemeClr val="dk1"/>
                </a:solidFill>
                <a:latin typeface="Arial"/>
                <a:ea typeface="Arial"/>
                <a:cs typeface="Arial"/>
                <a:sym typeface="Arial"/>
              </a:rPr>
              <a:t>Can deal with complexity  Powerful</a:t>
            </a:r>
            <a:endParaRPr sz="1800">
              <a:solidFill>
                <a:schemeClr val="dk1"/>
              </a:solidFill>
              <a:latin typeface="Arial"/>
              <a:ea typeface="Arial"/>
              <a:cs typeface="Arial"/>
              <a:sym typeface="Arial"/>
            </a:endParaRPr>
          </a:p>
          <a:p>
            <a:pPr indent="0" lvl="0" marL="92069" marR="2292186" rtl="0" algn="just">
              <a:lnSpc>
                <a:spcPct val="111111"/>
              </a:lnSpc>
              <a:spcBef>
                <a:spcPts val="20"/>
              </a:spcBef>
              <a:spcAft>
                <a:spcPts val="0"/>
              </a:spcAft>
              <a:buNone/>
            </a:pPr>
            <a:r>
              <a:rPr lang="en-US" sz="1800">
                <a:solidFill>
                  <a:schemeClr val="dk1"/>
                </a:solidFill>
                <a:latin typeface="Arial"/>
                <a:ea typeface="Arial"/>
                <a:cs typeface="Arial"/>
                <a:sym typeface="Arial"/>
              </a:rPr>
              <a:t>Refined  Elegant  Mobile</a:t>
            </a:r>
            <a:endParaRPr sz="1800">
              <a:solidFill>
                <a:schemeClr val="dk1"/>
              </a:solidFill>
              <a:latin typeface="Arial"/>
              <a:ea typeface="Arial"/>
              <a:cs typeface="Arial"/>
              <a:sym typeface="Arial"/>
            </a:endParaRPr>
          </a:p>
        </p:txBody>
      </p:sp>
      <p:grpSp>
        <p:nvGrpSpPr>
          <p:cNvPr id="889" name="Google Shape;889;p110"/>
          <p:cNvGrpSpPr/>
          <p:nvPr/>
        </p:nvGrpSpPr>
        <p:grpSpPr>
          <a:xfrm>
            <a:off x="1528572" y="2214372"/>
            <a:ext cx="7155180" cy="3862577"/>
            <a:chOff x="1528572" y="2214372"/>
            <a:chExt cx="7155180" cy="3862577"/>
          </a:xfrm>
        </p:grpSpPr>
        <p:sp>
          <p:nvSpPr>
            <p:cNvPr id="890" name="Google Shape;890;p110"/>
            <p:cNvSpPr/>
            <p:nvPr/>
          </p:nvSpPr>
          <p:spPr>
            <a:xfrm>
              <a:off x="3667125" y="5476875"/>
              <a:ext cx="1828800" cy="600074"/>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 name="Google Shape;891;p110"/>
            <p:cNvSpPr/>
            <p:nvPr/>
          </p:nvSpPr>
          <p:spPr>
            <a:xfrm>
              <a:off x="1528572" y="2214372"/>
              <a:ext cx="1392936" cy="893063"/>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2" name="Google Shape;892;p110"/>
            <p:cNvSpPr/>
            <p:nvPr/>
          </p:nvSpPr>
          <p:spPr>
            <a:xfrm>
              <a:off x="1581277" y="2354199"/>
              <a:ext cx="1173480" cy="675005"/>
            </a:xfrm>
            <a:custGeom>
              <a:rect b="b" l="l" r="r" t="t"/>
              <a:pathLst>
                <a:path extrusionOk="0" h="675005" w="1173480">
                  <a:moveTo>
                    <a:pt x="1104018" y="26001"/>
                  </a:moveTo>
                  <a:lnTo>
                    <a:pt x="0" y="652652"/>
                  </a:lnTo>
                  <a:lnTo>
                    <a:pt x="12445" y="674624"/>
                  </a:lnTo>
                  <a:lnTo>
                    <a:pt x="1116582" y="48097"/>
                  </a:lnTo>
                  <a:lnTo>
                    <a:pt x="1129268" y="26292"/>
                  </a:lnTo>
                  <a:lnTo>
                    <a:pt x="1104018" y="26001"/>
                  </a:lnTo>
                  <a:close/>
                </a:path>
                <a:path extrusionOk="0" h="675005" w="1173480">
                  <a:moveTo>
                    <a:pt x="1172287" y="2793"/>
                  </a:moveTo>
                  <a:lnTo>
                    <a:pt x="1144905" y="2793"/>
                  </a:lnTo>
                  <a:lnTo>
                    <a:pt x="1157478" y="24891"/>
                  </a:lnTo>
                  <a:lnTo>
                    <a:pt x="1116582" y="48097"/>
                  </a:lnTo>
                  <a:lnTo>
                    <a:pt x="1092327" y="89788"/>
                  </a:lnTo>
                  <a:lnTo>
                    <a:pt x="1094359" y="97536"/>
                  </a:lnTo>
                  <a:lnTo>
                    <a:pt x="1106550" y="104648"/>
                  </a:lnTo>
                  <a:lnTo>
                    <a:pt x="1114298" y="102488"/>
                  </a:lnTo>
                  <a:lnTo>
                    <a:pt x="1117854" y="96519"/>
                  </a:lnTo>
                  <a:lnTo>
                    <a:pt x="1172287" y="2793"/>
                  </a:lnTo>
                  <a:close/>
                </a:path>
                <a:path extrusionOk="0" h="675005" w="1173480">
                  <a:moveTo>
                    <a:pt x="1129268" y="26292"/>
                  </a:moveTo>
                  <a:lnTo>
                    <a:pt x="1116582" y="48097"/>
                  </a:lnTo>
                  <a:lnTo>
                    <a:pt x="1154568" y="26542"/>
                  </a:lnTo>
                  <a:lnTo>
                    <a:pt x="1151000" y="26542"/>
                  </a:lnTo>
                  <a:lnTo>
                    <a:pt x="1129268" y="26292"/>
                  </a:lnTo>
                  <a:close/>
                </a:path>
                <a:path extrusionOk="0" h="675005" w="1173480">
                  <a:moveTo>
                    <a:pt x="1140205" y="7492"/>
                  </a:moveTo>
                  <a:lnTo>
                    <a:pt x="1129268" y="26292"/>
                  </a:lnTo>
                  <a:lnTo>
                    <a:pt x="1151000" y="26542"/>
                  </a:lnTo>
                  <a:lnTo>
                    <a:pt x="1140205" y="7492"/>
                  </a:lnTo>
                  <a:close/>
                </a:path>
                <a:path extrusionOk="0" h="675005" w="1173480">
                  <a:moveTo>
                    <a:pt x="1147578" y="7492"/>
                  </a:moveTo>
                  <a:lnTo>
                    <a:pt x="1140205" y="7492"/>
                  </a:lnTo>
                  <a:lnTo>
                    <a:pt x="1151000" y="26542"/>
                  </a:lnTo>
                  <a:lnTo>
                    <a:pt x="1154568" y="26542"/>
                  </a:lnTo>
                  <a:lnTo>
                    <a:pt x="1157478" y="24891"/>
                  </a:lnTo>
                  <a:lnTo>
                    <a:pt x="1147578" y="7492"/>
                  </a:lnTo>
                  <a:close/>
                </a:path>
                <a:path extrusionOk="0" h="675005" w="1173480">
                  <a:moveTo>
                    <a:pt x="1144905" y="2793"/>
                  </a:moveTo>
                  <a:lnTo>
                    <a:pt x="1104018" y="26001"/>
                  </a:lnTo>
                  <a:lnTo>
                    <a:pt x="1129268" y="26292"/>
                  </a:lnTo>
                  <a:lnTo>
                    <a:pt x="1140205" y="7492"/>
                  </a:lnTo>
                  <a:lnTo>
                    <a:pt x="1147578" y="7492"/>
                  </a:lnTo>
                  <a:lnTo>
                    <a:pt x="1144905" y="2793"/>
                  </a:lnTo>
                  <a:close/>
                </a:path>
                <a:path extrusionOk="0" h="675005" w="1173480">
                  <a:moveTo>
                    <a:pt x="1056131" y="0"/>
                  </a:moveTo>
                  <a:lnTo>
                    <a:pt x="1050290" y="5587"/>
                  </a:lnTo>
                  <a:lnTo>
                    <a:pt x="1050290" y="12573"/>
                  </a:lnTo>
                  <a:lnTo>
                    <a:pt x="1050162" y="19685"/>
                  </a:lnTo>
                  <a:lnTo>
                    <a:pt x="1055750" y="25400"/>
                  </a:lnTo>
                  <a:lnTo>
                    <a:pt x="1104018" y="26001"/>
                  </a:lnTo>
                  <a:lnTo>
                    <a:pt x="1144905" y="2793"/>
                  </a:lnTo>
                  <a:lnTo>
                    <a:pt x="1172287" y="2793"/>
                  </a:lnTo>
                  <a:lnTo>
                    <a:pt x="1173098" y="1396"/>
                  </a:lnTo>
                  <a:lnTo>
                    <a:pt x="1056131" y="0"/>
                  </a:lnTo>
                  <a:close/>
                </a:path>
              </a:pathLst>
            </a:custGeom>
            <a:solidFill>
              <a:srgbClr val="7597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 name="Google Shape;893;p110"/>
            <p:cNvSpPr/>
            <p:nvPr/>
          </p:nvSpPr>
          <p:spPr>
            <a:xfrm>
              <a:off x="4142232" y="2474976"/>
              <a:ext cx="608076" cy="1039368"/>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 name="Google Shape;894;p110"/>
            <p:cNvSpPr/>
            <p:nvPr/>
          </p:nvSpPr>
          <p:spPr>
            <a:xfrm>
              <a:off x="4195317" y="2502662"/>
              <a:ext cx="399415" cy="820419"/>
            </a:xfrm>
            <a:custGeom>
              <a:rect b="b" l="l" r="r" t="t"/>
              <a:pathLst>
                <a:path extrusionOk="0" h="820420" w="399414">
                  <a:moveTo>
                    <a:pt x="306451" y="732154"/>
                  </a:moveTo>
                  <a:lnTo>
                    <a:pt x="298577" y="733551"/>
                  </a:lnTo>
                  <a:lnTo>
                    <a:pt x="294513" y="739266"/>
                  </a:lnTo>
                  <a:lnTo>
                    <a:pt x="290576" y="745108"/>
                  </a:lnTo>
                  <a:lnTo>
                    <a:pt x="291973" y="752982"/>
                  </a:lnTo>
                  <a:lnTo>
                    <a:pt x="297688" y="757047"/>
                  </a:lnTo>
                  <a:lnTo>
                    <a:pt x="387858" y="820038"/>
                  </a:lnTo>
                  <a:lnTo>
                    <a:pt x="389525" y="802513"/>
                  </a:lnTo>
                  <a:lnTo>
                    <a:pt x="365760" y="802513"/>
                  </a:lnTo>
                  <a:lnTo>
                    <a:pt x="346074" y="759895"/>
                  </a:lnTo>
                  <a:lnTo>
                    <a:pt x="312166" y="736218"/>
                  </a:lnTo>
                  <a:lnTo>
                    <a:pt x="306451" y="732154"/>
                  </a:lnTo>
                  <a:close/>
                </a:path>
                <a:path extrusionOk="0" h="820420" w="399414">
                  <a:moveTo>
                    <a:pt x="346074" y="759895"/>
                  </a:moveTo>
                  <a:lnTo>
                    <a:pt x="365760" y="802513"/>
                  </a:lnTo>
                  <a:lnTo>
                    <a:pt x="379990" y="795908"/>
                  </a:lnTo>
                  <a:lnTo>
                    <a:pt x="364617" y="795908"/>
                  </a:lnTo>
                  <a:lnTo>
                    <a:pt x="366682" y="774284"/>
                  </a:lnTo>
                  <a:lnTo>
                    <a:pt x="346074" y="759895"/>
                  </a:lnTo>
                  <a:close/>
                </a:path>
                <a:path extrusionOk="0" h="820420" w="399414">
                  <a:moveTo>
                    <a:pt x="379857" y="695960"/>
                  </a:moveTo>
                  <a:lnTo>
                    <a:pt x="373634" y="701166"/>
                  </a:lnTo>
                  <a:lnTo>
                    <a:pt x="372999" y="708151"/>
                  </a:lnTo>
                  <a:lnTo>
                    <a:pt x="369074" y="749240"/>
                  </a:lnTo>
                  <a:lnTo>
                    <a:pt x="388747" y="791844"/>
                  </a:lnTo>
                  <a:lnTo>
                    <a:pt x="365760" y="802513"/>
                  </a:lnTo>
                  <a:lnTo>
                    <a:pt x="389525" y="802513"/>
                  </a:lnTo>
                  <a:lnTo>
                    <a:pt x="398272" y="710564"/>
                  </a:lnTo>
                  <a:lnTo>
                    <a:pt x="398907" y="703579"/>
                  </a:lnTo>
                  <a:lnTo>
                    <a:pt x="393827" y="697356"/>
                  </a:lnTo>
                  <a:lnTo>
                    <a:pt x="386842" y="696722"/>
                  </a:lnTo>
                  <a:lnTo>
                    <a:pt x="379857" y="695960"/>
                  </a:lnTo>
                  <a:close/>
                </a:path>
                <a:path extrusionOk="0" h="820420" w="399414">
                  <a:moveTo>
                    <a:pt x="366682" y="774284"/>
                  </a:moveTo>
                  <a:lnTo>
                    <a:pt x="364617" y="795908"/>
                  </a:lnTo>
                  <a:lnTo>
                    <a:pt x="384556" y="786764"/>
                  </a:lnTo>
                  <a:lnTo>
                    <a:pt x="366682" y="774284"/>
                  </a:lnTo>
                  <a:close/>
                </a:path>
                <a:path extrusionOk="0" h="820420" w="399414">
                  <a:moveTo>
                    <a:pt x="369074" y="749240"/>
                  </a:moveTo>
                  <a:lnTo>
                    <a:pt x="366682" y="774284"/>
                  </a:lnTo>
                  <a:lnTo>
                    <a:pt x="384556" y="786764"/>
                  </a:lnTo>
                  <a:lnTo>
                    <a:pt x="364617" y="795908"/>
                  </a:lnTo>
                  <a:lnTo>
                    <a:pt x="379990" y="795908"/>
                  </a:lnTo>
                  <a:lnTo>
                    <a:pt x="388747" y="791844"/>
                  </a:lnTo>
                  <a:lnTo>
                    <a:pt x="369074" y="749240"/>
                  </a:lnTo>
                  <a:close/>
                </a:path>
                <a:path extrusionOk="0" h="820420" w="399414">
                  <a:moveTo>
                    <a:pt x="23114" y="0"/>
                  </a:moveTo>
                  <a:lnTo>
                    <a:pt x="0" y="10667"/>
                  </a:lnTo>
                  <a:lnTo>
                    <a:pt x="346074" y="759895"/>
                  </a:lnTo>
                  <a:lnTo>
                    <a:pt x="366682" y="774284"/>
                  </a:lnTo>
                  <a:lnTo>
                    <a:pt x="369074" y="749240"/>
                  </a:lnTo>
                  <a:lnTo>
                    <a:pt x="23114" y="0"/>
                  </a:lnTo>
                  <a:close/>
                </a:path>
              </a:pathLst>
            </a:custGeom>
            <a:solidFill>
              <a:srgbClr val="7597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 name="Google Shape;895;p110"/>
            <p:cNvSpPr/>
            <p:nvPr/>
          </p:nvSpPr>
          <p:spPr>
            <a:xfrm>
              <a:off x="5207507" y="2852928"/>
              <a:ext cx="1104900" cy="1051560"/>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 name="Google Shape;896;p110"/>
            <p:cNvSpPr/>
            <p:nvPr/>
          </p:nvSpPr>
          <p:spPr>
            <a:xfrm>
              <a:off x="5260212" y="2993644"/>
              <a:ext cx="885190" cy="833119"/>
            </a:xfrm>
            <a:custGeom>
              <a:rect b="b" l="l" r="r" t="t"/>
              <a:pathLst>
                <a:path extrusionOk="0" h="833120" w="885189">
                  <a:moveTo>
                    <a:pt x="848271" y="34498"/>
                  </a:moveTo>
                  <a:lnTo>
                    <a:pt x="823827" y="40131"/>
                  </a:lnTo>
                  <a:lnTo>
                    <a:pt x="0" y="814451"/>
                  </a:lnTo>
                  <a:lnTo>
                    <a:pt x="17399" y="832993"/>
                  </a:lnTo>
                  <a:lnTo>
                    <a:pt x="841079" y="58811"/>
                  </a:lnTo>
                  <a:lnTo>
                    <a:pt x="848271" y="34498"/>
                  </a:lnTo>
                  <a:close/>
                </a:path>
                <a:path extrusionOk="0" h="833120" w="885189">
                  <a:moveTo>
                    <a:pt x="882691" y="8000"/>
                  </a:moveTo>
                  <a:lnTo>
                    <a:pt x="858012" y="8000"/>
                  </a:lnTo>
                  <a:lnTo>
                    <a:pt x="875411" y="26543"/>
                  </a:lnTo>
                  <a:lnTo>
                    <a:pt x="841079" y="58811"/>
                  </a:lnTo>
                  <a:lnTo>
                    <a:pt x="829437" y="98171"/>
                  </a:lnTo>
                  <a:lnTo>
                    <a:pt x="827404" y="104901"/>
                  </a:lnTo>
                  <a:lnTo>
                    <a:pt x="831214" y="112013"/>
                  </a:lnTo>
                  <a:lnTo>
                    <a:pt x="837946" y="114046"/>
                  </a:lnTo>
                  <a:lnTo>
                    <a:pt x="844676" y="115950"/>
                  </a:lnTo>
                  <a:lnTo>
                    <a:pt x="851788" y="112141"/>
                  </a:lnTo>
                  <a:lnTo>
                    <a:pt x="853821" y="105410"/>
                  </a:lnTo>
                  <a:lnTo>
                    <a:pt x="882691" y="8000"/>
                  </a:lnTo>
                  <a:close/>
                </a:path>
                <a:path extrusionOk="0" h="833120" w="885189">
                  <a:moveTo>
                    <a:pt x="863255" y="13588"/>
                  </a:moveTo>
                  <a:lnTo>
                    <a:pt x="854456" y="13588"/>
                  </a:lnTo>
                  <a:lnTo>
                    <a:pt x="869569" y="29591"/>
                  </a:lnTo>
                  <a:lnTo>
                    <a:pt x="848271" y="34498"/>
                  </a:lnTo>
                  <a:lnTo>
                    <a:pt x="841079" y="58811"/>
                  </a:lnTo>
                  <a:lnTo>
                    <a:pt x="875411" y="26543"/>
                  </a:lnTo>
                  <a:lnTo>
                    <a:pt x="863255" y="13588"/>
                  </a:lnTo>
                  <a:close/>
                </a:path>
                <a:path extrusionOk="0" h="833120" w="885189">
                  <a:moveTo>
                    <a:pt x="885063" y="0"/>
                  </a:moveTo>
                  <a:lnTo>
                    <a:pt x="777875" y="24637"/>
                  </a:lnTo>
                  <a:lnTo>
                    <a:pt x="771016" y="26288"/>
                  </a:lnTo>
                  <a:lnTo>
                    <a:pt x="766699" y="33020"/>
                  </a:lnTo>
                  <a:lnTo>
                    <a:pt x="768406" y="40131"/>
                  </a:lnTo>
                  <a:lnTo>
                    <a:pt x="769874" y="46736"/>
                  </a:lnTo>
                  <a:lnTo>
                    <a:pt x="776732" y="51054"/>
                  </a:lnTo>
                  <a:lnTo>
                    <a:pt x="783589" y="49403"/>
                  </a:lnTo>
                  <a:lnTo>
                    <a:pt x="823827" y="40131"/>
                  </a:lnTo>
                  <a:lnTo>
                    <a:pt x="858012" y="8000"/>
                  </a:lnTo>
                  <a:lnTo>
                    <a:pt x="882691" y="8000"/>
                  </a:lnTo>
                  <a:lnTo>
                    <a:pt x="885063" y="0"/>
                  </a:lnTo>
                  <a:close/>
                </a:path>
                <a:path extrusionOk="0" h="833120" w="885189">
                  <a:moveTo>
                    <a:pt x="858012" y="8000"/>
                  </a:moveTo>
                  <a:lnTo>
                    <a:pt x="823827" y="40131"/>
                  </a:lnTo>
                  <a:lnTo>
                    <a:pt x="848271" y="34498"/>
                  </a:lnTo>
                  <a:lnTo>
                    <a:pt x="854456" y="13588"/>
                  </a:lnTo>
                  <a:lnTo>
                    <a:pt x="863255" y="13588"/>
                  </a:lnTo>
                  <a:lnTo>
                    <a:pt x="858012" y="8000"/>
                  </a:lnTo>
                  <a:close/>
                </a:path>
                <a:path extrusionOk="0" h="833120" w="885189">
                  <a:moveTo>
                    <a:pt x="854456" y="13588"/>
                  </a:moveTo>
                  <a:lnTo>
                    <a:pt x="848271" y="34498"/>
                  </a:lnTo>
                  <a:lnTo>
                    <a:pt x="869569" y="29591"/>
                  </a:lnTo>
                  <a:lnTo>
                    <a:pt x="854456" y="13588"/>
                  </a:lnTo>
                  <a:close/>
                </a:path>
              </a:pathLst>
            </a:custGeom>
            <a:solidFill>
              <a:srgbClr val="7597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7" name="Google Shape;897;p110"/>
            <p:cNvSpPr/>
            <p:nvPr/>
          </p:nvSpPr>
          <p:spPr>
            <a:xfrm>
              <a:off x="6650736" y="2363724"/>
              <a:ext cx="615696" cy="1411224"/>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 name="Google Shape;898;p110"/>
            <p:cNvSpPr/>
            <p:nvPr/>
          </p:nvSpPr>
          <p:spPr>
            <a:xfrm>
              <a:off x="6704583" y="2392299"/>
              <a:ext cx="420370" cy="1191260"/>
            </a:xfrm>
            <a:custGeom>
              <a:rect b="b" l="l" r="r" t="t"/>
              <a:pathLst>
                <a:path extrusionOk="0" h="1191260" w="420370">
                  <a:moveTo>
                    <a:pt x="325120" y="1094231"/>
                  </a:moveTo>
                  <a:lnTo>
                    <a:pt x="316992" y="1094613"/>
                  </a:lnTo>
                  <a:lnTo>
                    <a:pt x="307721" y="1105153"/>
                  </a:lnTo>
                  <a:lnTo>
                    <a:pt x="308101" y="1113154"/>
                  </a:lnTo>
                  <a:lnTo>
                    <a:pt x="395224" y="1191260"/>
                  </a:lnTo>
                  <a:lnTo>
                    <a:pt x="399663" y="1171066"/>
                  </a:lnTo>
                  <a:lnTo>
                    <a:pt x="375412" y="1171066"/>
                  </a:lnTo>
                  <a:lnTo>
                    <a:pt x="360996" y="1126397"/>
                  </a:lnTo>
                  <a:lnTo>
                    <a:pt x="325120" y="1094231"/>
                  </a:lnTo>
                  <a:close/>
                </a:path>
                <a:path extrusionOk="0" h="1191260" w="420370">
                  <a:moveTo>
                    <a:pt x="360996" y="1126397"/>
                  </a:moveTo>
                  <a:lnTo>
                    <a:pt x="375412" y="1171066"/>
                  </a:lnTo>
                  <a:lnTo>
                    <a:pt x="396090" y="1164463"/>
                  </a:lnTo>
                  <a:lnTo>
                    <a:pt x="375158" y="1164463"/>
                  </a:lnTo>
                  <a:lnTo>
                    <a:pt x="379819" y="1143253"/>
                  </a:lnTo>
                  <a:lnTo>
                    <a:pt x="360996" y="1126397"/>
                  </a:lnTo>
                  <a:close/>
                </a:path>
                <a:path extrusionOk="0" h="1191260" w="420370">
                  <a:moveTo>
                    <a:pt x="402336" y="1067180"/>
                  </a:moveTo>
                  <a:lnTo>
                    <a:pt x="395477" y="1071499"/>
                  </a:lnTo>
                  <a:lnTo>
                    <a:pt x="394081" y="1078356"/>
                  </a:lnTo>
                  <a:lnTo>
                    <a:pt x="385237" y="1118599"/>
                  </a:lnTo>
                  <a:lnTo>
                    <a:pt x="399669" y="1163319"/>
                  </a:lnTo>
                  <a:lnTo>
                    <a:pt x="375412" y="1171066"/>
                  </a:lnTo>
                  <a:lnTo>
                    <a:pt x="399663" y="1171066"/>
                  </a:lnTo>
                  <a:lnTo>
                    <a:pt x="418846" y="1083817"/>
                  </a:lnTo>
                  <a:lnTo>
                    <a:pt x="420370" y="1076960"/>
                  </a:lnTo>
                  <a:lnTo>
                    <a:pt x="416051" y="1070102"/>
                  </a:lnTo>
                  <a:lnTo>
                    <a:pt x="409194" y="1068704"/>
                  </a:lnTo>
                  <a:lnTo>
                    <a:pt x="402336" y="1067180"/>
                  </a:lnTo>
                  <a:close/>
                </a:path>
                <a:path extrusionOk="0" h="1191260" w="420370">
                  <a:moveTo>
                    <a:pt x="379819" y="1143253"/>
                  </a:moveTo>
                  <a:lnTo>
                    <a:pt x="375158" y="1164463"/>
                  </a:lnTo>
                  <a:lnTo>
                    <a:pt x="395986" y="1157731"/>
                  </a:lnTo>
                  <a:lnTo>
                    <a:pt x="379819" y="1143253"/>
                  </a:lnTo>
                  <a:close/>
                </a:path>
                <a:path extrusionOk="0" h="1191260" w="420370">
                  <a:moveTo>
                    <a:pt x="385237" y="1118599"/>
                  </a:moveTo>
                  <a:lnTo>
                    <a:pt x="379819" y="1143253"/>
                  </a:lnTo>
                  <a:lnTo>
                    <a:pt x="395986" y="1157731"/>
                  </a:lnTo>
                  <a:lnTo>
                    <a:pt x="375158" y="1164463"/>
                  </a:lnTo>
                  <a:lnTo>
                    <a:pt x="396090" y="1164463"/>
                  </a:lnTo>
                  <a:lnTo>
                    <a:pt x="399669" y="1163319"/>
                  </a:lnTo>
                  <a:lnTo>
                    <a:pt x="385237" y="1118599"/>
                  </a:lnTo>
                  <a:close/>
                </a:path>
                <a:path extrusionOk="0" h="1191260" w="420370">
                  <a:moveTo>
                    <a:pt x="24257" y="0"/>
                  </a:moveTo>
                  <a:lnTo>
                    <a:pt x="0" y="7746"/>
                  </a:lnTo>
                  <a:lnTo>
                    <a:pt x="360996" y="1126397"/>
                  </a:lnTo>
                  <a:lnTo>
                    <a:pt x="379819" y="1143253"/>
                  </a:lnTo>
                  <a:lnTo>
                    <a:pt x="385237" y="1118599"/>
                  </a:lnTo>
                  <a:lnTo>
                    <a:pt x="24257" y="0"/>
                  </a:lnTo>
                  <a:close/>
                </a:path>
              </a:pathLst>
            </a:custGeom>
            <a:solidFill>
              <a:srgbClr val="7597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 name="Google Shape;899;p110"/>
            <p:cNvSpPr/>
            <p:nvPr/>
          </p:nvSpPr>
          <p:spPr>
            <a:xfrm>
              <a:off x="7802880" y="3357372"/>
              <a:ext cx="880872" cy="755903"/>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 name="Google Shape;900;p110"/>
            <p:cNvSpPr/>
            <p:nvPr/>
          </p:nvSpPr>
          <p:spPr>
            <a:xfrm>
              <a:off x="7855966" y="3498469"/>
              <a:ext cx="662305" cy="535940"/>
            </a:xfrm>
            <a:custGeom>
              <a:rect b="b" l="l" r="r" t="t"/>
              <a:pathLst>
                <a:path extrusionOk="0" h="535939" w="662304">
                  <a:moveTo>
                    <a:pt x="622505" y="31577"/>
                  </a:moveTo>
                  <a:lnTo>
                    <a:pt x="597557" y="35354"/>
                  </a:lnTo>
                  <a:lnTo>
                    <a:pt x="0" y="516128"/>
                  </a:lnTo>
                  <a:lnTo>
                    <a:pt x="16001" y="535940"/>
                  </a:lnTo>
                  <a:lnTo>
                    <a:pt x="613514" y="55106"/>
                  </a:lnTo>
                  <a:lnTo>
                    <a:pt x="622505" y="31577"/>
                  </a:lnTo>
                  <a:close/>
                </a:path>
                <a:path extrusionOk="0" h="535939" w="662304">
                  <a:moveTo>
                    <a:pt x="659565" y="5842"/>
                  </a:moveTo>
                  <a:lnTo>
                    <a:pt x="634237" y="5842"/>
                  </a:lnTo>
                  <a:lnTo>
                    <a:pt x="650112" y="25654"/>
                  </a:lnTo>
                  <a:lnTo>
                    <a:pt x="613514" y="55106"/>
                  </a:lnTo>
                  <a:lnTo>
                    <a:pt x="598804" y="93599"/>
                  </a:lnTo>
                  <a:lnTo>
                    <a:pt x="596264" y="100203"/>
                  </a:lnTo>
                  <a:lnTo>
                    <a:pt x="599566" y="107569"/>
                  </a:lnTo>
                  <a:lnTo>
                    <a:pt x="606170" y="109982"/>
                  </a:lnTo>
                  <a:lnTo>
                    <a:pt x="612648" y="112522"/>
                  </a:lnTo>
                  <a:lnTo>
                    <a:pt x="620013" y="109220"/>
                  </a:lnTo>
                  <a:lnTo>
                    <a:pt x="622553" y="102743"/>
                  </a:lnTo>
                  <a:lnTo>
                    <a:pt x="659565" y="5842"/>
                  </a:lnTo>
                  <a:close/>
                </a:path>
                <a:path extrusionOk="0" h="535939" w="662304">
                  <a:moveTo>
                    <a:pt x="638512" y="11175"/>
                  </a:moveTo>
                  <a:lnTo>
                    <a:pt x="630301" y="11175"/>
                  </a:lnTo>
                  <a:lnTo>
                    <a:pt x="644016" y="28321"/>
                  </a:lnTo>
                  <a:lnTo>
                    <a:pt x="622505" y="31577"/>
                  </a:lnTo>
                  <a:lnTo>
                    <a:pt x="613514" y="55106"/>
                  </a:lnTo>
                  <a:lnTo>
                    <a:pt x="650112" y="25654"/>
                  </a:lnTo>
                  <a:lnTo>
                    <a:pt x="638512" y="11175"/>
                  </a:lnTo>
                  <a:close/>
                </a:path>
                <a:path extrusionOk="0" h="535939" w="662304">
                  <a:moveTo>
                    <a:pt x="661797" y="0"/>
                  </a:moveTo>
                  <a:lnTo>
                    <a:pt x="546100" y="17399"/>
                  </a:lnTo>
                  <a:lnTo>
                    <a:pt x="541274" y="23875"/>
                  </a:lnTo>
                  <a:lnTo>
                    <a:pt x="542523" y="31577"/>
                  </a:lnTo>
                  <a:lnTo>
                    <a:pt x="543432" y="37719"/>
                  </a:lnTo>
                  <a:lnTo>
                    <a:pt x="549909" y="42545"/>
                  </a:lnTo>
                  <a:lnTo>
                    <a:pt x="597557" y="35354"/>
                  </a:lnTo>
                  <a:lnTo>
                    <a:pt x="634237" y="5842"/>
                  </a:lnTo>
                  <a:lnTo>
                    <a:pt x="659565" y="5842"/>
                  </a:lnTo>
                  <a:lnTo>
                    <a:pt x="661797" y="0"/>
                  </a:lnTo>
                  <a:close/>
                </a:path>
                <a:path extrusionOk="0" h="535939" w="662304">
                  <a:moveTo>
                    <a:pt x="634237" y="5842"/>
                  </a:moveTo>
                  <a:lnTo>
                    <a:pt x="597557" y="35354"/>
                  </a:lnTo>
                  <a:lnTo>
                    <a:pt x="622505" y="31577"/>
                  </a:lnTo>
                  <a:lnTo>
                    <a:pt x="630301" y="11175"/>
                  </a:lnTo>
                  <a:lnTo>
                    <a:pt x="638512" y="11175"/>
                  </a:lnTo>
                  <a:lnTo>
                    <a:pt x="634237" y="5842"/>
                  </a:lnTo>
                  <a:close/>
                </a:path>
                <a:path extrusionOk="0" h="535939" w="662304">
                  <a:moveTo>
                    <a:pt x="630301" y="11175"/>
                  </a:moveTo>
                  <a:lnTo>
                    <a:pt x="622505" y="31577"/>
                  </a:lnTo>
                  <a:lnTo>
                    <a:pt x="644016" y="28321"/>
                  </a:lnTo>
                  <a:lnTo>
                    <a:pt x="630301" y="11175"/>
                  </a:lnTo>
                  <a:close/>
                </a:path>
              </a:pathLst>
            </a:custGeom>
            <a:solidFill>
              <a:srgbClr val="7597D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grpSp>
        <p:nvGrpSpPr>
          <p:cNvPr id="905" name="Google Shape;905;p111"/>
          <p:cNvGrpSpPr/>
          <p:nvPr/>
        </p:nvGrpSpPr>
        <p:grpSpPr>
          <a:xfrm>
            <a:off x="1" y="1"/>
            <a:ext cx="9304020" cy="1360932"/>
            <a:chOff x="0" y="0"/>
            <a:chExt cx="9304020" cy="1360932"/>
          </a:xfrm>
        </p:grpSpPr>
        <p:sp>
          <p:nvSpPr>
            <p:cNvPr id="906" name="Google Shape;906;p111"/>
            <p:cNvSpPr/>
            <p:nvPr/>
          </p:nvSpPr>
          <p:spPr>
            <a:xfrm>
              <a:off x="92964" y="0"/>
              <a:ext cx="9211056" cy="136093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 name="Google Shape;907;p111"/>
            <p:cNvSpPr/>
            <p:nvPr/>
          </p:nvSpPr>
          <p:spPr>
            <a:xfrm>
              <a:off x="0" y="0"/>
              <a:ext cx="7936992" cy="83667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8" name="Google Shape;908;p111"/>
            <p:cNvSpPr/>
            <p:nvPr/>
          </p:nvSpPr>
          <p:spPr>
            <a:xfrm>
              <a:off x="163512" y="0"/>
              <a:ext cx="9069705" cy="1265555"/>
            </a:xfrm>
            <a:custGeom>
              <a:rect b="b" l="l" r="r" t="t"/>
              <a:pathLst>
                <a:path extrusionOk="0" h="1265555" w="9069705">
                  <a:moveTo>
                    <a:pt x="9069451" y="0"/>
                  </a:moveTo>
                  <a:lnTo>
                    <a:pt x="0" y="0"/>
                  </a:lnTo>
                  <a:lnTo>
                    <a:pt x="0" y="1265237"/>
                  </a:lnTo>
                  <a:lnTo>
                    <a:pt x="9069451" y="1265237"/>
                  </a:lnTo>
                  <a:lnTo>
                    <a:pt x="9069451" y="0"/>
                  </a:lnTo>
                  <a:close/>
                </a:path>
              </a:pathLst>
            </a:custGeom>
            <a:solidFill>
              <a:srgbClr val="F5CD2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9" name="Google Shape;909;p111"/>
            <p:cNvSpPr/>
            <p:nvPr/>
          </p:nvSpPr>
          <p:spPr>
            <a:xfrm>
              <a:off x="163512" y="0"/>
              <a:ext cx="9069705" cy="1265555"/>
            </a:xfrm>
            <a:custGeom>
              <a:rect b="b" l="l" r="r" t="t"/>
              <a:pathLst>
                <a:path extrusionOk="0" h="1265555" w="9069705">
                  <a:moveTo>
                    <a:pt x="0" y="1265237"/>
                  </a:moveTo>
                  <a:lnTo>
                    <a:pt x="9069451" y="1265237"/>
                  </a:lnTo>
                  <a:lnTo>
                    <a:pt x="9069451" y="0"/>
                  </a:lnTo>
                  <a:lnTo>
                    <a:pt x="0" y="0"/>
                  </a:lnTo>
                  <a:lnTo>
                    <a:pt x="0" y="1265237"/>
                  </a:lnTo>
                  <a:close/>
                </a:path>
              </a:pathLst>
            </a:custGeom>
            <a:noFill/>
            <a:ln cap="flat" cmpd="sng" w="349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10" name="Google Shape;910;p111"/>
          <p:cNvSpPr txBox="1"/>
          <p:nvPr>
            <p:ph type="title"/>
          </p:nvPr>
        </p:nvSpPr>
        <p:spPr>
          <a:xfrm>
            <a:off x="251562" y="0"/>
            <a:ext cx="7344408" cy="776495"/>
          </a:xfrm>
          <a:prstGeom prst="rect">
            <a:avLst/>
          </a:prstGeom>
          <a:noFill/>
          <a:ln>
            <a:noFill/>
          </a:ln>
        </p:spPr>
        <p:txBody>
          <a:bodyPr anchorCtr="0" anchor="t" bIns="0" lIns="0" spcFirstLastPara="1" rIns="0" wrap="square" tIns="12675">
            <a:spAutoFit/>
          </a:bodyPr>
          <a:lstStyle/>
          <a:p>
            <a:pPr indent="0" lvl="0" marL="12699" rtl="0" algn="l">
              <a:spcBef>
                <a:spcPts val="0"/>
              </a:spcBef>
              <a:spcAft>
                <a:spcPts val="0"/>
              </a:spcAft>
              <a:buNone/>
            </a:pPr>
            <a:r>
              <a:rPr lang="en-US" sz="5000"/>
              <a:t>A</a:t>
            </a:r>
            <a:r>
              <a:rPr lang="en-US" sz="4000"/>
              <a:t>DVANCES IN </a:t>
            </a:r>
            <a:r>
              <a:rPr lang="en-US" sz="5000"/>
              <a:t>T</a:t>
            </a:r>
            <a:r>
              <a:rPr lang="en-US" sz="4000"/>
              <a:t>ECHNOLOGY</a:t>
            </a:r>
            <a:endParaRPr sz="4000"/>
          </a:p>
        </p:txBody>
      </p:sp>
      <p:sp>
        <p:nvSpPr>
          <p:cNvPr id="911" name="Google Shape;911;p111"/>
          <p:cNvSpPr txBox="1"/>
          <p:nvPr/>
        </p:nvSpPr>
        <p:spPr>
          <a:xfrm>
            <a:off x="996189" y="2066925"/>
            <a:ext cx="7299325" cy="4701927"/>
          </a:xfrm>
          <a:prstGeom prst="rect">
            <a:avLst/>
          </a:prstGeom>
          <a:noFill/>
          <a:ln>
            <a:noFill/>
          </a:ln>
        </p:spPr>
        <p:txBody>
          <a:bodyPr anchorCtr="0" anchor="t" bIns="0" lIns="0" spcFirstLastPara="1" rIns="0" wrap="square" tIns="13325">
            <a:spAutoFit/>
          </a:bodyPr>
          <a:lstStyle/>
          <a:p>
            <a:pPr indent="-302238" lvl="0" marL="314303" marR="0" rtl="0" algn="l">
              <a:spcBef>
                <a:spcPts val="0"/>
              </a:spcBef>
              <a:spcAft>
                <a:spcPts val="0"/>
              </a:spcAft>
              <a:buClr>
                <a:srgbClr val="FD8537"/>
              </a:buClr>
              <a:buSzPts val="1800"/>
              <a:buFont typeface="Arial"/>
              <a:buChar char="•"/>
            </a:pPr>
            <a:r>
              <a:rPr lang="en-US" sz="2300">
                <a:solidFill>
                  <a:schemeClr val="dk1"/>
                </a:solidFill>
                <a:latin typeface="Arial"/>
                <a:ea typeface="Arial"/>
                <a:cs typeface="Arial"/>
                <a:sym typeface="Arial"/>
              </a:rPr>
              <a:t>More computing power in smaller devices.</a:t>
            </a:r>
            <a:endParaRPr sz="2300">
              <a:solidFill>
                <a:schemeClr val="dk1"/>
              </a:solidFill>
              <a:latin typeface="Arial"/>
              <a:ea typeface="Arial"/>
              <a:cs typeface="Arial"/>
              <a:sym typeface="Arial"/>
            </a:endParaRPr>
          </a:p>
          <a:p>
            <a:pPr indent="0" lvl="0" marL="0" marR="0" rtl="0" algn="l">
              <a:spcBef>
                <a:spcPts val="30"/>
              </a:spcBef>
              <a:spcAft>
                <a:spcPts val="0"/>
              </a:spcAft>
              <a:buClr>
                <a:srgbClr val="FD8537"/>
              </a:buClr>
              <a:buSzPts val="2900"/>
              <a:buFont typeface="Arial"/>
              <a:buNone/>
            </a:pPr>
            <a:r>
              <a:t/>
            </a:r>
            <a:endParaRPr sz="2900">
              <a:solidFill>
                <a:schemeClr val="dk1"/>
              </a:solidFill>
              <a:latin typeface="Arial"/>
              <a:ea typeface="Arial"/>
              <a:cs typeface="Arial"/>
              <a:sym typeface="Arial"/>
            </a:endParaRPr>
          </a:p>
          <a:p>
            <a:pPr indent="-302238" lvl="0" marL="314303" marR="0" rtl="0" algn="l">
              <a:spcBef>
                <a:spcPts val="0"/>
              </a:spcBef>
              <a:spcAft>
                <a:spcPts val="0"/>
              </a:spcAft>
              <a:buClr>
                <a:srgbClr val="FD8537"/>
              </a:buClr>
              <a:buSzPts val="1800"/>
              <a:buFont typeface="Arial"/>
              <a:buChar char="•"/>
            </a:pPr>
            <a:r>
              <a:rPr lang="en-US" sz="2300">
                <a:solidFill>
                  <a:schemeClr val="dk1"/>
                </a:solidFill>
                <a:latin typeface="Arial"/>
                <a:ea typeface="Arial"/>
                <a:cs typeface="Arial"/>
                <a:sym typeface="Arial"/>
              </a:rPr>
              <a:t>Flat, lightweight displays with low power consumption.</a:t>
            </a:r>
            <a:endParaRPr sz="2300">
              <a:solidFill>
                <a:schemeClr val="dk1"/>
              </a:solidFill>
              <a:latin typeface="Arial"/>
              <a:ea typeface="Arial"/>
              <a:cs typeface="Arial"/>
              <a:sym typeface="Arial"/>
            </a:endParaRPr>
          </a:p>
          <a:p>
            <a:pPr indent="0" lvl="0" marL="0" marR="0" rtl="0" algn="l">
              <a:spcBef>
                <a:spcPts val="40"/>
              </a:spcBef>
              <a:spcAft>
                <a:spcPts val="0"/>
              </a:spcAft>
              <a:buClr>
                <a:srgbClr val="FD8537"/>
              </a:buClr>
              <a:buSzPts val="2900"/>
              <a:buFont typeface="Arial"/>
              <a:buNone/>
            </a:pPr>
            <a:r>
              <a:t/>
            </a:r>
            <a:endParaRPr sz="2900">
              <a:solidFill>
                <a:schemeClr val="dk1"/>
              </a:solidFill>
              <a:latin typeface="Arial"/>
              <a:ea typeface="Arial"/>
              <a:cs typeface="Arial"/>
              <a:sym typeface="Arial"/>
            </a:endParaRPr>
          </a:p>
          <a:p>
            <a:pPr indent="-302238" lvl="0" marL="314303" marR="0" rtl="0" algn="l">
              <a:spcBef>
                <a:spcPts val="0"/>
              </a:spcBef>
              <a:spcAft>
                <a:spcPts val="0"/>
              </a:spcAft>
              <a:buClr>
                <a:srgbClr val="FD8537"/>
              </a:buClr>
              <a:buSzPts val="1800"/>
              <a:buFont typeface="Arial"/>
              <a:buChar char="•"/>
            </a:pPr>
            <a:r>
              <a:rPr lang="en-US" sz="2300">
                <a:solidFill>
                  <a:schemeClr val="dk1"/>
                </a:solidFill>
                <a:latin typeface="Arial"/>
                <a:ea typeface="Arial"/>
                <a:cs typeface="Arial"/>
                <a:sym typeface="Arial"/>
              </a:rPr>
              <a:t>New user interfaces (due to smaller dimensions).</a:t>
            </a:r>
            <a:endParaRPr sz="2300">
              <a:solidFill>
                <a:schemeClr val="dk1"/>
              </a:solidFill>
              <a:latin typeface="Arial"/>
              <a:ea typeface="Arial"/>
              <a:cs typeface="Arial"/>
              <a:sym typeface="Arial"/>
            </a:endParaRPr>
          </a:p>
          <a:p>
            <a:pPr indent="0" lvl="0" marL="0" marR="0" rtl="0" algn="l">
              <a:spcBef>
                <a:spcPts val="35"/>
              </a:spcBef>
              <a:spcAft>
                <a:spcPts val="0"/>
              </a:spcAft>
              <a:buClr>
                <a:srgbClr val="FD8537"/>
              </a:buClr>
              <a:buSzPts val="2900"/>
              <a:buFont typeface="Arial"/>
              <a:buNone/>
            </a:pPr>
            <a:r>
              <a:t/>
            </a:r>
            <a:endParaRPr sz="2900">
              <a:solidFill>
                <a:schemeClr val="dk1"/>
              </a:solidFill>
              <a:latin typeface="Arial"/>
              <a:ea typeface="Arial"/>
              <a:cs typeface="Arial"/>
              <a:sym typeface="Arial"/>
            </a:endParaRPr>
          </a:p>
          <a:p>
            <a:pPr indent="-302238" lvl="0" marL="314303" marR="0" rtl="0" algn="l">
              <a:spcBef>
                <a:spcPts val="0"/>
              </a:spcBef>
              <a:spcAft>
                <a:spcPts val="0"/>
              </a:spcAft>
              <a:buClr>
                <a:srgbClr val="FD8537"/>
              </a:buClr>
              <a:buSzPts val="1800"/>
              <a:buFont typeface="Arial"/>
              <a:buChar char="•"/>
            </a:pPr>
            <a:r>
              <a:rPr lang="en-US" sz="2300">
                <a:solidFill>
                  <a:schemeClr val="dk1"/>
                </a:solidFill>
                <a:latin typeface="Arial"/>
                <a:ea typeface="Arial"/>
                <a:cs typeface="Arial"/>
                <a:sym typeface="Arial"/>
              </a:rPr>
              <a:t>More bandwidth per cubic meter.</a:t>
            </a:r>
            <a:endParaRPr sz="2300">
              <a:solidFill>
                <a:schemeClr val="dk1"/>
              </a:solidFill>
              <a:latin typeface="Arial"/>
              <a:ea typeface="Arial"/>
              <a:cs typeface="Arial"/>
              <a:sym typeface="Arial"/>
            </a:endParaRPr>
          </a:p>
          <a:p>
            <a:pPr indent="0" lvl="0" marL="0" marR="0" rtl="0" algn="l">
              <a:spcBef>
                <a:spcPts val="6"/>
              </a:spcBef>
              <a:spcAft>
                <a:spcPts val="0"/>
              </a:spcAft>
              <a:buClr>
                <a:srgbClr val="FD8537"/>
              </a:buClr>
              <a:buSzPts val="3200"/>
              <a:buFont typeface="Arial"/>
              <a:buNone/>
            </a:pPr>
            <a:r>
              <a:t/>
            </a:r>
            <a:endParaRPr sz="3200">
              <a:solidFill>
                <a:schemeClr val="dk1"/>
              </a:solidFill>
              <a:latin typeface="Arial"/>
              <a:ea typeface="Arial"/>
              <a:cs typeface="Arial"/>
              <a:sym typeface="Arial"/>
            </a:endParaRPr>
          </a:p>
          <a:p>
            <a:pPr indent="-302238" lvl="0" marL="314303" marR="262872" rtl="0" algn="l">
              <a:lnSpc>
                <a:spcPct val="107826"/>
              </a:lnSpc>
              <a:spcBef>
                <a:spcPts val="6"/>
              </a:spcBef>
              <a:spcAft>
                <a:spcPts val="0"/>
              </a:spcAft>
              <a:buClr>
                <a:srgbClr val="FD8537"/>
              </a:buClr>
              <a:buSzPts val="1800"/>
              <a:buFont typeface="Arial"/>
              <a:buChar char="•"/>
            </a:pPr>
            <a:r>
              <a:rPr lang="en-US" sz="2300">
                <a:solidFill>
                  <a:schemeClr val="dk1"/>
                </a:solidFill>
                <a:latin typeface="Arial"/>
                <a:ea typeface="Arial"/>
                <a:cs typeface="Arial"/>
                <a:sym typeface="Arial"/>
              </a:rPr>
              <a:t>Multiple wireless interfaces: wireless LANs, wireless  WANs, IRDA, Bluetooth etc.</a:t>
            </a:r>
            <a:endParaRPr sz="2300">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D8537"/>
              </a:buClr>
              <a:buSzPts val="2900"/>
              <a:buFont typeface="Arial"/>
              <a:buNone/>
            </a:pPr>
            <a:r>
              <a:t/>
            </a:r>
            <a:endParaRPr sz="2900">
              <a:solidFill>
                <a:schemeClr val="dk1"/>
              </a:solidFill>
              <a:latin typeface="Arial"/>
              <a:ea typeface="Arial"/>
              <a:cs typeface="Arial"/>
              <a:sym typeface="Arial"/>
            </a:endParaRPr>
          </a:p>
          <a:p>
            <a:pPr indent="-302238" lvl="0" marL="314303" marR="0" rtl="0" algn="l">
              <a:spcBef>
                <a:spcPts val="6"/>
              </a:spcBef>
              <a:spcAft>
                <a:spcPts val="0"/>
              </a:spcAft>
              <a:buClr>
                <a:srgbClr val="FD8537"/>
              </a:buClr>
              <a:buSzPts val="1800"/>
              <a:buFont typeface="Arial"/>
              <a:buChar char="•"/>
            </a:pPr>
            <a:r>
              <a:rPr lang="en-US" sz="2300">
                <a:solidFill>
                  <a:schemeClr val="dk1"/>
                </a:solidFill>
                <a:latin typeface="Arial"/>
                <a:ea typeface="Arial"/>
                <a:cs typeface="Arial"/>
                <a:sym typeface="Arial"/>
              </a:rPr>
              <a:t>Battery/power improvements.</a:t>
            </a:r>
            <a:endParaRPr sz="2300">
              <a:solidFill>
                <a:schemeClr val="dk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grpSp>
        <p:nvGrpSpPr>
          <p:cNvPr id="916" name="Google Shape;916;p112"/>
          <p:cNvGrpSpPr/>
          <p:nvPr/>
        </p:nvGrpSpPr>
        <p:grpSpPr>
          <a:xfrm>
            <a:off x="35052" y="1"/>
            <a:ext cx="8498964" cy="1346808"/>
            <a:chOff x="35051" y="0"/>
            <a:chExt cx="8498965" cy="1346808"/>
          </a:xfrm>
        </p:grpSpPr>
        <p:sp>
          <p:nvSpPr>
            <p:cNvPr id="917" name="Google Shape;917;p112"/>
            <p:cNvSpPr/>
            <p:nvPr/>
          </p:nvSpPr>
          <p:spPr>
            <a:xfrm>
              <a:off x="178691" y="0"/>
              <a:ext cx="8355325" cy="134680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 name="Google Shape;918;p112"/>
            <p:cNvSpPr/>
            <p:nvPr/>
          </p:nvSpPr>
          <p:spPr>
            <a:xfrm>
              <a:off x="35051" y="551688"/>
              <a:ext cx="7533132" cy="736091"/>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 name="Google Shape;919;p112"/>
            <p:cNvSpPr/>
            <p:nvPr/>
          </p:nvSpPr>
          <p:spPr>
            <a:xfrm>
              <a:off x="239712" y="25"/>
              <a:ext cx="8232775" cy="1260475"/>
            </a:xfrm>
            <a:custGeom>
              <a:rect b="b" l="l" r="r" t="t"/>
              <a:pathLst>
                <a:path extrusionOk="0" h="1260475" w="8232775">
                  <a:moveTo>
                    <a:pt x="8232521" y="0"/>
                  </a:moveTo>
                  <a:lnTo>
                    <a:pt x="0" y="0"/>
                  </a:lnTo>
                  <a:lnTo>
                    <a:pt x="0" y="1259941"/>
                  </a:lnTo>
                  <a:lnTo>
                    <a:pt x="8232521" y="1259941"/>
                  </a:lnTo>
                  <a:lnTo>
                    <a:pt x="8232521" y="0"/>
                  </a:lnTo>
                  <a:close/>
                </a:path>
              </a:pathLst>
            </a:custGeom>
            <a:solidFill>
              <a:srgbClr val="FD853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 name="Google Shape;920;p112"/>
            <p:cNvSpPr/>
            <p:nvPr/>
          </p:nvSpPr>
          <p:spPr>
            <a:xfrm>
              <a:off x="239712" y="25"/>
              <a:ext cx="8232775" cy="1260475"/>
            </a:xfrm>
            <a:custGeom>
              <a:rect b="b" l="l" r="r" t="t"/>
              <a:pathLst>
                <a:path extrusionOk="0" h="1260475" w="8232775">
                  <a:moveTo>
                    <a:pt x="0" y="1259941"/>
                  </a:moveTo>
                  <a:lnTo>
                    <a:pt x="8232521" y="1259941"/>
                  </a:lnTo>
                  <a:lnTo>
                    <a:pt x="8232521" y="0"/>
                  </a:lnTo>
                  <a:lnTo>
                    <a:pt x="0" y="0"/>
                  </a:lnTo>
                  <a:lnTo>
                    <a:pt x="0" y="1259941"/>
                  </a:lnTo>
                  <a:close/>
                </a:path>
              </a:pathLst>
            </a:custGeom>
            <a:noFill/>
            <a:ln cap="flat" cmpd="sng" w="349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21" name="Google Shape;921;p112"/>
          <p:cNvSpPr txBox="1"/>
          <p:nvPr>
            <p:ph type="title"/>
          </p:nvPr>
        </p:nvSpPr>
        <p:spPr>
          <a:xfrm>
            <a:off x="327762" y="681990"/>
            <a:ext cx="7001509" cy="521937"/>
          </a:xfrm>
          <a:prstGeom prst="rect">
            <a:avLst/>
          </a:prstGeom>
          <a:noFill/>
          <a:ln>
            <a:noFill/>
          </a:ln>
        </p:spPr>
        <p:txBody>
          <a:bodyPr anchorCtr="0" anchor="t" bIns="0" lIns="0" spcFirstLastPara="1" rIns="0" wrap="square" tIns="12675">
            <a:spAutoFit/>
          </a:bodyPr>
          <a:lstStyle/>
          <a:p>
            <a:pPr indent="0" lvl="0" marL="12699" rtl="0" algn="l">
              <a:spcBef>
                <a:spcPts val="0"/>
              </a:spcBef>
              <a:spcAft>
                <a:spcPts val="0"/>
              </a:spcAft>
              <a:buNone/>
            </a:pPr>
            <a:r>
              <a:rPr lang="en-US" sz="3300"/>
              <a:t>T</a:t>
            </a:r>
            <a:r>
              <a:rPr lang="en-US" sz="2600"/>
              <a:t>ECHNOLOGIES OF </a:t>
            </a:r>
            <a:r>
              <a:rPr lang="en-US" sz="3300"/>
              <a:t>M</a:t>
            </a:r>
            <a:r>
              <a:rPr lang="en-US" sz="2600"/>
              <a:t>OBILE </a:t>
            </a:r>
            <a:r>
              <a:rPr lang="en-US" sz="3300"/>
              <a:t>C</a:t>
            </a:r>
            <a:r>
              <a:rPr lang="en-US" sz="2600"/>
              <a:t>OMPUTING</a:t>
            </a:r>
            <a:endParaRPr sz="2600"/>
          </a:p>
        </p:txBody>
      </p:sp>
      <p:sp>
        <p:nvSpPr>
          <p:cNvPr id="922" name="Google Shape;922;p112"/>
          <p:cNvSpPr/>
          <p:nvPr/>
        </p:nvSpPr>
        <p:spPr>
          <a:xfrm>
            <a:off x="4324352" y="1323975"/>
            <a:ext cx="4981575" cy="623506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3" name="Google Shape;923;p112"/>
          <p:cNvSpPr txBox="1"/>
          <p:nvPr/>
        </p:nvSpPr>
        <p:spPr>
          <a:xfrm>
            <a:off x="852017" y="1938605"/>
            <a:ext cx="3206115" cy="2341534"/>
          </a:xfrm>
          <a:prstGeom prst="rect">
            <a:avLst/>
          </a:prstGeom>
          <a:noFill/>
          <a:ln>
            <a:noFill/>
          </a:ln>
        </p:spPr>
        <p:txBody>
          <a:bodyPr anchorCtr="0" anchor="t" bIns="0" lIns="0" spcFirstLastPara="1" rIns="0" wrap="square" tIns="47600">
            <a:spAutoFit/>
          </a:bodyPr>
          <a:lstStyle/>
          <a:p>
            <a:pPr indent="0" lvl="0" marL="12699" marR="5080" rtl="0" algn="l">
              <a:lnSpc>
                <a:spcPct val="93000"/>
              </a:lnSpc>
              <a:spcBef>
                <a:spcPts val="0"/>
              </a:spcBef>
              <a:spcAft>
                <a:spcPts val="0"/>
              </a:spcAft>
              <a:buNone/>
            </a:pPr>
            <a:r>
              <a:rPr lang="en-US" sz="3200">
                <a:solidFill>
                  <a:schemeClr val="dk1"/>
                </a:solidFill>
                <a:latin typeface="Arial"/>
                <a:ea typeface="Arial"/>
                <a:cs typeface="Arial"/>
                <a:sym typeface="Arial"/>
              </a:rPr>
              <a:t>Mobile computing  depends on  wireless  networking</a:t>
            </a:r>
            <a:endParaRPr sz="3200">
              <a:solidFill>
                <a:schemeClr val="dk1"/>
              </a:solidFill>
              <a:latin typeface="Arial"/>
              <a:ea typeface="Arial"/>
              <a:cs typeface="Arial"/>
              <a:sym typeface="Arial"/>
            </a:endParaRPr>
          </a:p>
          <a:p>
            <a:pPr indent="0" lvl="0" marL="12699" marR="0" rtl="0" algn="l">
              <a:lnSpc>
                <a:spcPct val="111406"/>
              </a:lnSpc>
              <a:spcBef>
                <a:spcPts val="0"/>
              </a:spcBef>
              <a:spcAft>
                <a:spcPts val="0"/>
              </a:spcAft>
              <a:buNone/>
            </a:pPr>
            <a:r>
              <a:rPr lang="en-US" sz="3200">
                <a:solidFill>
                  <a:schemeClr val="dk1"/>
                </a:solidFill>
                <a:latin typeface="Arial"/>
                <a:ea typeface="Arial"/>
                <a:cs typeface="Arial"/>
                <a:sym typeface="Arial"/>
              </a:rPr>
              <a:t>technologies…</a:t>
            </a:r>
            <a:endParaRPr sz="3200">
              <a:solidFill>
                <a:schemeClr val="dk1"/>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13"/>
          <p:cNvSpPr/>
          <p:nvPr/>
        </p:nvSpPr>
        <p:spPr>
          <a:xfrm>
            <a:off x="800100" y="323848"/>
            <a:ext cx="7753350" cy="698182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grpSp>
        <p:nvGrpSpPr>
          <p:cNvPr id="933" name="Google Shape;933;p114"/>
          <p:cNvGrpSpPr/>
          <p:nvPr/>
        </p:nvGrpSpPr>
        <p:grpSpPr>
          <a:xfrm>
            <a:off x="263653" y="0"/>
            <a:ext cx="8498963" cy="1046617"/>
            <a:chOff x="263652" y="0"/>
            <a:chExt cx="8498964" cy="1046617"/>
          </a:xfrm>
        </p:grpSpPr>
        <p:sp>
          <p:nvSpPr>
            <p:cNvPr id="934" name="Google Shape;934;p114"/>
            <p:cNvSpPr/>
            <p:nvPr/>
          </p:nvSpPr>
          <p:spPr>
            <a:xfrm>
              <a:off x="407291" y="0"/>
              <a:ext cx="8355325" cy="104661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 name="Google Shape;935;p114"/>
            <p:cNvSpPr/>
            <p:nvPr/>
          </p:nvSpPr>
          <p:spPr>
            <a:xfrm>
              <a:off x="263652" y="252984"/>
              <a:ext cx="6230112" cy="73609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6" name="Google Shape;936;p114"/>
            <p:cNvSpPr/>
            <p:nvPr/>
          </p:nvSpPr>
          <p:spPr>
            <a:xfrm>
              <a:off x="468312" y="0"/>
              <a:ext cx="8232775" cy="960755"/>
            </a:xfrm>
            <a:custGeom>
              <a:rect b="b" l="l" r="r" t="t"/>
              <a:pathLst>
                <a:path extrusionOk="0" h="960755" w="8232775">
                  <a:moveTo>
                    <a:pt x="8232521" y="0"/>
                  </a:moveTo>
                  <a:lnTo>
                    <a:pt x="0" y="0"/>
                  </a:lnTo>
                  <a:lnTo>
                    <a:pt x="0" y="960437"/>
                  </a:lnTo>
                  <a:lnTo>
                    <a:pt x="8232521" y="960437"/>
                  </a:lnTo>
                  <a:lnTo>
                    <a:pt x="8232521" y="0"/>
                  </a:lnTo>
                  <a:close/>
                </a:path>
              </a:pathLst>
            </a:custGeom>
            <a:solidFill>
              <a:srgbClr val="B32C1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7" name="Google Shape;937;p114"/>
            <p:cNvSpPr/>
            <p:nvPr/>
          </p:nvSpPr>
          <p:spPr>
            <a:xfrm>
              <a:off x="468312" y="0"/>
              <a:ext cx="8232775" cy="960755"/>
            </a:xfrm>
            <a:custGeom>
              <a:rect b="b" l="l" r="r" t="t"/>
              <a:pathLst>
                <a:path extrusionOk="0" h="960755" w="8232775">
                  <a:moveTo>
                    <a:pt x="0" y="960437"/>
                  </a:moveTo>
                  <a:lnTo>
                    <a:pt x="8232521" y="960437"/>
                  </a:lnTo>
                  <a:lnTo>
                    <a:pt x="8232521" y="0"/>
                  </a:lnTo>
                  <a:lnTo>
                    <a:pt x="0" y="0"/>
                  </a:lnTo>
                  <a:lnTo>
                    <a:pt x="0" y="960437"/>
                  </a:lnTo>
                  <a:close/>
                </a:path>
              </a:pathLst>
            </a:custGeom>
            <a:noFill/>
            <a:ln cap="flat" cmpd="sng" w="349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8" name="Google Shape;938;p114"/>
          <p:cNvSpPr txBox="1"/>
          <p:nvPr>
            <p:ph type="title"/>
          </p:nvPr>
        </p:nvSpPr>
        <p:spPr>
          <a:xfrm>
            <a:off x="556361" y="382271"/>
            <a:ext cx="5699125" cy="521937"/>
          </a:xfrm>
          <a:prstGeom prst="rect">
            <a:avLst/>
          </a:prstGeom>
          <a:noFill/>
          <a:ln>
            <a:noFill/>
          </a:ln>
        </p:spPr>
        <p:txBody>
          <a:bodyPr anchorCtr="0" anchor="t" bIns="0" lIns="0" spcFirstLastPara="1" rIns="0" wrap="square" tIns="12675">
            <a:spAutoFit/>
          </a:bodyPr>
          <a:lstStyle/>
          <a:p>
            <a:pPr indent="0" lvl="0" marL="12699" rtl="0" algn="l">
              <a:spcBef>
                <a:spcPts val="0"/>
              </a:spcBef>
              <a:spcAft>
                <a:spcPts val="0"/>
              </a:spcAft>
              <a:buNone/>
            </a:pPr>
            <a:r>
              <a:rPr lang="en-US" sz="3300"/>
              <a:t>F</a:t>
            </a:r>
            <a:r>
              <a:rPr lang="en-US" sz="2600"/>
              <a:t>UTURE OF </a:t>
            </a:r>
            <a:r>
              <a:rPr lang="en-US" sz="3300"/>
              <a:t>M</a:t>
            </a:r>
            <a:r>
              <a:rPr lang="en-US" sz="2600"/>
              <a:t>OBILE </a:t>
            </a:r>
            <a:r>
              <a:rPr lang="en-US" sz="3300"/>
              <a:t>C</a:t>
            </a:r>
            <a:r>
              <a:rPr lang="en-US" sz="2600"/>
              <a:t>OMPUTING</a:t>
            </a:r>
            <a:endParaRPr sz="2600"/>
          </a:p>
        </p:txBody>
      </p:sp>
      <p:grpSp>
        <p:nvGrpSpPr>
          <p:cNvPr id="939" name="Google Shape;939;p114"/>
          <p:cNvGrpSpPr/>
          <p:nvPr/>
        </p:nvGrpSpPr>
        <p:grpSpPr>
          <a:xfrm>
            <a:off x="0" y="3787534"/>
            <a:ext cx="9599674" cy="3771504"/>
            <a:chOff x="0" y="3787533"/>
            <a:chExt cx="9599674" cy="3771504"/>
          </a:xfrm>
        </p:grpSpPr>
        <p:sp>
          <p:nvSpPr>
            <p:cNvPr id="940" name="Google Shape;940;p114"/>
            <p:cNvSpPr/>
            <p:nvPr/>
          </p:nvSpPr>
          <p:spPr>
            <a:xfrm>
              <a:off x="6790943" y="3787533"/>
              <a:ext cx="2808731" cy="208861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 name="Google Shape;941;p114"/>
            <p:cNvSpPr/>
            <p:nvPr/>
          </p:nvSpPr>
          <p:spPr>
            <a:xfrm>
              <a:off x="0" y="4895850"/>
              <a:ext cx="3914775" cy="266318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2" name="Google Shape;942;p114"/>
            <p:cNvSpPr/>
            <p:nvPr/>
          </p:nvSpPr>
          <p:spPr>
            <a:xfrm>
              <a:off x="3448050" y="5219700"/>
              <a:ext cx="3667125" cy="220027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43" name="Google Shape;943;p114"/>
          <p:cNvSpPr/>
          <p:nvPr/>
        </p:nvSpPr>
        <p:spPr>
          <a:xfrm>
            <a:off x="6867145" y="1110995"/>
            <a:ext cx="2689859" cy="244144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4" name="Google Shape;944;p114"/>
          <p:cNvSpPr txBox="1"/>
          <p:nvPr/>
        </p:nvSpPr>
        <p:spPr>
          <a:xfrm>
            <a:off x="392112" y="1493774"/>
            <a:ext cx="5029200" cy="2442910"/>
          </a:xfrm>
          <a:prstGeom prst="rect">
            <a:avLst/>
          </a:prstGeom>
          <a:noFill/>
          <a:ln cap="flat" cmpd="sng" w="25400">
            <a:solidFill>
              <a:srgbClr val="7597D9"/>
            </a:solidFill>
            <a:prstDash val="solid"/>
            <a:round/>
            <a:headEnd len="sm" w="sm" type="none"/>
            <a:tailEnd len="sm" w="sm" type="none"/>
          </a:ln>
        </p:spPr>
        <p:txBody>
          <a:bodyPr anchorCtr="0" anchor="t" bIns="0" lIns="0" spcFirstLastPara="1" rIns="0" wrap="square" tIns="38075">
            <a:spAutoFit/>
          </a:bodyPr>
          <a:lstStyle/>
          <a:p>
            <a:pPr indent="0" lvl="0" marL="91434" marR="610191" rtl="0" algn="l">
              <a:lnSpc>
                <a:spcPct val="92900"/>
              </a:lnSpc>
              <a:spcBef>
                <a:spcPts val="0"/>
              </a:spcBef>
              <a:spcAft>
                <a:spcPts val="0"/>
              </a:spcAft>
              <a:buNone/>
            </a:pPr>
            <a:r>
              <a:rPr lang="en-US" sz="2400">
                <a:solidFill>
                  <a:schemeClr val="dk1"/>
                </a:solidFill>
                <a:latin typeface="Arial"/>
                <a:ea typeface="Arial"/>
                <a:cs typeface="Arial"/>
                <a:sym typeface="Arial"/>
              </a:rPr>
              <a:t>Mobile computing field is rapidly  growing day by day. And the  technologies used in Mobile  computing is increasing rapidly.</a:t>
            </a:r>
            <a:endParaRPr sz="2400">
              <a:solidFill>
                <a:schemeClr val="dk1"/>
              </a:solidFill>
              <a:latin typeface="Arial"/>
              <a:ea typeface="Arial"/>
              <a:cs typeface="Arial"/>
              <a:sym typeface="Arial"/>
            </a:endParaRPr>
          </a:p>
          <a:p>
            <a:pPr indent="0" lvl="0" marL="91434" marR="187946" rtl="0" algn="l">
              <a:lnSpc>
                <a:spcPct val="93000"/>
              </a:lnSpc>
              <a:spcBef>
                <a:spcPts val="10"/>
              </a:spcBef>
              <a:spcAft>
                <a:spcPts val="0"/>
              </a:spcAft>
              <a:buNone/>
            </a:pPr>
            <a:r>
              <a:rPr lang="en-US" sz="2400">
                <a:solidFill>
                  <a:schemeClr val="dk1"/>
                </a:solidFill>
                <a:latin typeface="Arial"/>
                <a:ea typeface="Arial"/>
                <a:cs typeface="Arial"/>
                <a:sym typeface="Arial"/>
              </a:rPr>
              <a:t>In future we will see many amazing  products of mobile comuting  technology.</a:t>
            </a:r>
            <a:endParaRPr sz="2400">
              <a:solidFill>
                <a:schemeClr val="dk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grpSp>
        <p:nvGrpSpPr>
          <p:cNvPr id="949" name="Google Shape;949;p115"/>
          <p:cNvGrpSpPr/>
          <p:nvPr/>
        </p:nvGrpSpPr>
        <p:grpSpPr>
          <a:xfrm>
            <a:off x="323504" y="739589"/>
            <a:ext cx="3574472" cy="3128663"/>
            <a:chOff x="323503" y="739589"/>
            <a:chExt cx="3574472" cy="3128663"/>
          </a:xfrm>
        </p:grpSpPr>
        <p:sp>
          <p:nvSpPr>
            <p:cNvPr id="950" name="Google Shape;950;p115"/>
            <p:cNvSpPr/>
            <p:nvPr/>
          </p:nvSpPr>
          <p:spPr>
            <a:xfrm>
              <a:off x="323503" y="739589"/>
              <a:ext cx="3574472" cy="312866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1" name="Google Shape;951;p115"/>
            <p:cNvSpPr/>
            <p:nvPr/>
          </p:nvSpPr>
          <p:spPr>
            <a:xfrm>
              <a:off x="620712" y="1036574"/>
              <a:ext cx="2979356" cy="2514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2" name="Google Shape;952;p115"/>
            <p:cNvSpPr/>
            <p:nvPr/>
          </p:nvSpPr>
          <p:spPr>
            <a:xfrm>
              <a:off x="576262" y="992124"/>
              <a:ext cx="3068320" cy="2603500"/>
            </a:xfrm>
            <a:custGeom>
              <a:rect b="b" l="l" r="r" t="t"/>
              <a:pathLst>
                <a:path extrusionOk="0" h="2603500" w="3068320">
                  <a:moveTo>
                    <a:pt x="462521" y="0"/>
                  </a:moveTo>
                  <a:lnTo>
                    <a:pt x="3068256" y="0"/>
                  </a:lnTo>
                  <a:lnTo>
                    <a:pt x="3068256" y="2141093"/>
                  </a:lnTo>
                  <a:lnTo>
                    <a:pt x="3066097" y="2187321"/>
                  </a:lnTo>
                  <a:lnTo>
                    <a:pt x="3059112" y="2233422"/>
                  </a:lnTo>
                  <a:lnTo>
                    <a:pt x="3047555" y="2277999"/>
                  </a:lnTo>
                  <a:lnTo>
                    <a:pt x="3031807" y="2320417"/>
                  </a:lnTo>
                  <a:lnTo>
                    <a:pt x="3012503" y="2361184"/>
                  </a:lnTo>
                  <a:lnTo>
                    <a:pt x="2989135" y="2399538"/>
                  </a:lnTo>
                  <a:lnTo>
                    <a:pt x="2962465" y="2435098"/>
                  </a:lnTo>
                  <a:lnTo>
                    <a:pt x="2932620" y="2467991"/>
                  </a:lnTo>
                  <a:lnTo>
                    <a:pt x="2899727" y="2497709"/>
                  </a:lnTo>
                  <a:lnTo>
                    <a:pt x="2864294" y="2524506"/>
                  </a:lnTo>
                  <a:lnTo>
                    <a:pt x="2825813" y="2547874"/>
                  </a:lnTo>
                  <a:lnTo>
                    <a:pt x="2785046" y="2567178"/>
                  </a:lnTo>
                  <a:lnTo>
                    <a:pt x="2742628" y="2582926"/>
                  </a:lnTo>
                  <a:lnTo>
                    <a:pt x="2698178" y="2594356"/>
                  </a:lnTo>
                  <a:lnTo>
                    <a:pt x="2651950" y="2601468"/>
                  </a:lnTo>
                  <a:lnTo>
                    <a:pt x="2605722" y="2603500"/>
                  </a:lnTo>
                  <a:lnTo>
                    <a:pt x="0" y="2603500"/>
                  </a:lnTo>
                  <a:lnTo>
                    <a:pt x="0" y="462534"/>
                  </a:lnTo>
                  <a:lnTo>
                    <a:pt x="2133" y="416306"/>
                  </a:lnTo>
                  <a:lnTo>
                    <a:pt x="9182" y="370205"/>
                  </a:lnTo>
                  <a:lnTo>
                    <a:pt x="20624" y="325628"/>
                  </a:lnTo>
                  <a:lnTo>
                    <a:pt x="36423" y="283083"/>
                  </a:lnTo>
                  <a:lnTo>
                    <a:pt x="55727" y="242824"/>
                  </a:lnTo>
                  <a:lnTo>
                    <a:pt x="78993" y="204597"/>
                  </a:lnTo>
                  <a:lnTo>
                    <a:pt x="105714" y="168656"/>
                  </a:lnTo>
                  <a:lnTo>
                    <a:pt x="135610" y="135636"/>
                  </a:lnTo>
                  <a:lnTo>
                    <a:pt x="168592" y="105791"/>
                  </a:lnTo>
                  <a:lnTo>
                    <a:pt x="204508" y="79121"/>
                  </a:lnTo>
                  <a:lnTo>
                    <a:pt x="242709" y="55752"/>
                  </a:lnTo>
                  <a:lnTo>
                    <a:pt x="283070" y="36449"/>
                  </a:lnTo>
                  <a:lnTo>
                    <a:pt x="325615" y="20700"/>
                  </a:lnTo>
                  <a:lnTo>
                    <a:pt x="370103" y="9271"/>
                  </a:lnTo>
                  <a:lnTo>
                    <a:pt x="416293" y="2159"/>
                  </a:lnTo>
                  <a:lnTo>
                    <a:pt x="462521" y="0"/>
                  </a:lnTo>
                  <a:close/>
                </a:path>
              </a:pathLst>
            </a:custGeom>
            <a:noFill/>
            <a:ln cap="flat" cmpd="sng" w="889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53" name="Google Shape;953;p115"/>
          <p:cNvSpPr/>
          <p:nvPr/>
        </p:nvSpPr>
        <p:spPr>
          <a:xfrm>
            <a:off x="5524500" y="523876"/>
            <a:ext cx="3848100" cy="380047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 name="Google Shape;954;p115"/>
          <p:cNvSpPr/>
          <p:nvPr/>
        </p:nvSpPr>
        <p:spPr>
          <a:xfrm>
            <a:off x="2066924" y="4857751"/>
            <a:ext cx="3390901" cy="227647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7"/>
          <p:cNvSpPr txBox="1"/>
          <p:nvPr/>
        </p:nvSpPr>
        <p:spPr>
          <a:xfrm>
            <a:off x="85431" y="37814"/>
            <a:ext cx="3671482" cy="557196"/>
          </a:xfrm>
          <a:prstGeom prst="rect">
            <a:avLst/>
          </a:prstGeom>
          <a:noFill/>
          <a:ln>
            <a:noFill/>
          </a:ln>
        </p:spPr>
        <p:txBody>
          <a:bodyPr anchorCtr="0" anchor="t" bIns="0" lIns="0" spcFirstLastPara="1" rIns="0" wrap="square" tIns="14000">
            <a:spAutoFit/>
          </a:bodyPr>
          <a:lstStyle/>
          <a:p>
            <a:pPr indent="-372488" lvl="0" marL="386491" marR="0" rtl="0" algn="l">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following</a:t>
            </a:r>
            <a:endParaRPr sz="3500">
              <a:solidFill>
                <a:schemeClr val="dk1"/>
              </a:solidFill>
              <a:latin typeface="Times New Roman"/>
              <a:ea typeface="Times New Roman"/>
              <a:cs typeface="Times New Roman"/>
              <a:sym typeface="Times New Roman"/>
            </a:endParaRPr>
          </a:p>
        </p:txBody>
      </p:sp>
      <p:sp>
        <p:nvSpPr>
          <p:cNvPr id="155" name="Google Shape;155;p17"/>
          <p:cNvSpPr txBox="1"/>
          <p:nvPr/>
        </p:nvSpPr>
        <p:spPr>
          <a:xfrm>
            <a:off x="457972" y="574218"/>
            <a:ext cx="5932636"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characteristics	exhibit</a:t>
            </a:r>
            <a:endParaRPr sz="3500">
              <a:solidFill>
                <a:schemeClr val="dk1"/>
              </a:solidFill>
              <a:latin typeface="Times New Roman"/>
              <a:ea typeface="Times New Roman"/>
              <a:cs typeface="Times New Roman"/>
              <a:sym typeface="Times New Roman"/>
            </a:endParaRPr>
          </a:p>
        </p:txBody>
      </p:sp>
      <p:sp>
        <p:nvSpPr>
          <p:cNvPr id="156" name="Google Shape;156;p17"/>
          <p:cNvSpPr txBox="1"/>
          <p:nvPr/>
        </p:nvSpPr>
        <p:spPr>
          <a:xfrm>
            <a:off x="4255975" y="37815"/>
            <a:ext cx="5732360" cy="1091358"/>
          </a:xfrm>
          <a:prstGeom prst="rect">
            <a:avLst/>
          </a:prstGeom>
          <a:noFill/>
          <a:ln>
            <a:noFill/>
          </a:ln>
        </p:spPr>
        <p:txBody>
          <a:bodyPr anchorCtr="0" anchor="t" bIns="0" lIns="0" spcFirstLastPara="1" rIns="0" wrap="square" tIns="14000">
            <a:spAutoFit/>
          </a:bodyPr>
          <a:lstStyle/>
          <a:p>
            <a:pPr indent="0" lvl="0" marL="0" marR="5602" rtl="0" algn="r">
              <a:lnSpc>
                <a:spcPct val="120828"/>
              </a:lnSpc>
              <a:spcBef>
                <a:spcPts val="0"/>
              </a:spcBef>
              <a:spcAft>
                <a:spcPts val="0"/>
              </a:spcAft>
              <a:buNone/>
            </a:pPr>
            <a:r>
              <a:rPr lang="en-US" sz="3500">
                <a:solidFill>
                  <a:schemeClr val="dk1"/>
                </a:solidFill>
                <a:latin typeface="Times New Roman"/>
                <a:ea typeface="Times New Roman"/>
                <a:cs typeface="Times New Roman"/>
                <a:sym typeface="Times New Roman"/>
              </a:rPr>
              <a:t>are	the	four	different</a:t>
            </a:r>
            <a:endParaRPr sz="3500">
              <a:solidFill>
                <a:schemeClr val="dk1"/>
              </a:solidFill>
              <a:latin typeface="Times New Roman"/>
              <a:ea typeface="Times New Roman"/>
              <a:cs typeface="Times New Roman"/>
              <a:sym typeface="Times New Roman"/>
            </a:endParaRPr>
          </a:p>
          <a:p>
            <a:pPr indent="0" lvl="0" marL="0" marR="7701" rtl="0" algn="r">
              <a:lnSpc>
                <a:spcPct val="120828"/>
              </a:lnSpc>
              <a:spcBef>
                <a:spcPts val="0"/>
              </a:spcBef>
              <a:spcAft>
                <a:spcPts val="0"/>
              </a:spcAft>
              <a:buNone/>
            </a:pPr>
            <a:r>
              <a:rPr lang="en-US" sz="3500">
                <a:solidFill>
                  <a:schemeClr val="dk1"/>
                </a:solidFill>
                <a:latin typeface="Times New Roman"/>
                <a:ea typeface="Times New Roman"/>
                <a:cs typeface="Times New Roman"/>
                <a:sym typeface="Times New Roman"/>
              </a:rPr>
              <a:t>by	the</a:t>
            </a:r>
            <a:endParaRPr sz="3500">
              <a:solidFill>
                <a:schemeClr val="dk1"/>
              </a:solidFill>
              <a:latin typeface="Times New Roman"/>
              <a:ea typeface="Times New Roman"/>
              <a:cs typeface="Times New Roman"/>
              <a:sym typeface="Times New Roman"/>
            </a:endParaRPr>
          </a:p>
        </p:txBody>
      </p:sp>
      <p:sp>
        <p:nvSpPr>
          <p:cNvPr id="157" name="Google Shape;157;p17"/>
          <p:cNvSpPr txBox="1"/>
          <p:nvPr/>
        </p:nvSpPr>
        <p:spPr>
          <a:xfrm>
            <a:off x="85433" y="999977"/>
            <a:ext cx="9899631" cy="1858504"/>
          </a:xfrm>
          <a:prstGeom prst="rect">
            <a:avLst/>
          </a:prstGeom>
          <a:noFill/>
          <a:ln>
            <a:noFill/>
          </a:ln>
        </p:spPr>
        <p:txBody>
          <a:bodyPr anchorCtr="0" anchor="t" bIns="0" lIns="0" spcFirstLastPara="1" rIns="0" wrap="square" tIns="126025">
            <a:spAutoFit/>
          </a:bodyPr>
          <a:lstStyle/>
          <a:p>
            <a:pPr indent="0" lvl="0" marL="386491" marR="0" rtl="0" algn="l">
              <a:spcBef>
                <a:spcPts val="0"/>
              </a:spcBef>
              <a:spcAft>
                <a:spcPts val="0"/>
              </a:spcAft>
              <a:buNone/>
            </a:pPr>
            <a:r>
              <a:rPr lang="en-US" sz="3500">
                <a:solidFill>
                  <a:schemeClr val="dk1"/>
                </a:solidFill>
                <a:latin typeface="Times New Roman"/>
                <a:ea typeface="Times New Roman"/>
                <a:cs typeface="Times New Roman"/>
                <a:sym typeface="Times New Roman"/>
              </a:rPr>
              <a:t>communication devices.</a:t>
            </a:r>
            <a:endParaRPr sz="3500">
              <a:solidFill>
                <a:schemeClr val="dk1"/>
              </a:solidFill>
              <a:latin typeface="Times New Roman"/>
              <a:ea typeface="Times New Roman"/>
              <a:cs typeface="Times New Roman"/>
              <a:sym typeface="Times New Roman"/>
            </a:endParaRPr>
          </a:p>
          <a:p>
            <a:pPr indent="-372488" lvl="0" marL="386491" marR="5602" rtl="0" algn="l">
              <a:spcBef>
                <a:spcPts val="882"/>
              </a:spcBef>
              <a:spcAft>
                <a:spcPts val="0"/>
              </a:spcAft>
              <a:buNone/>
            </a:pPr>
            <a:r>
              <a:rPr lang="en-US" sz="3500">
                <a:solidFill>
                  <a:schemeClr val="dk1"/>
                </a:solidFill>
                <a:latin typeface="Arial"/>
                <a:ea typeface="Arial"/>
                <a:cs typeface="Arial"/>
                <a:sym typeface="Arial"/>
              </a:rPr>
              <a:t>A) </a:t>
            </a:r>
            <a:r>
              <a:rPr b="1" lang="en-US" sz="3500">
                <a:solidFill>
                  <a:schemeClr val="dk1"/>
                </a:solidFill>
                <a:latin typeface="Times New Roman"/>
                <a:ea typeface="Times New Roman"/>
                <a:cs typeface="Times New Roman"/>
                <a:sym typeface="Times New Roman"/>
              </a:rPr>
              <a:t>Fixed	and	wired</a:t>
            </a:r>
            <a:r>
              <a:rPr lang="en-US" sz="3500">
                <a:solidFill>
                  <a:schemeClr val="dk1"/>
                </a:solidFill>
                <a:latin typeface="Times New Roman"/>
                <a:ea typeface="Times New Roman"/>
                <a:cs typeface="Times New Roman"/>
                <a:sym typeface="Times New Roman"/>
              </a:rPr>
              <a:t>:		This	category		describes  the	fixed	desktop	computers	in	the	office,</a:t>
            </a:r>
            <a:endParaRPr sz="3500">
              <a:solidFill>
                <a:schemeClr val="dk1"/>
              </a:solidFill>
              <a:latin typeface="Times New Roman"/>
              <a:ea typeface="Times New Roman"/>
              <a:cs typeface="Times New Roman"/>
              <a:sym typeface="Times New Roman"/>
            </a:endParaRPr>
          </a:p>
        </p:txBody>
      </p:sp>
      <p:sp>
        <p:nvSpPr>
          <p:cNvPr id="158" name="Google Shape;158;p17"/>
          <p:cNvSpPr txBox="1"/>
          <p:nvPr/>
        </p:nvSpPr>
        <p:spPr>
          <a:xfrm>
            <a:off x="457974" y="2837469"/>
            <a:ext cx="9524989" cy="1110447"/>
          </a:xfrm>
          <a:prstGeom prst="rect">
            <a:avLst/>
          </a:prstGeom>
          <a:noFill/>
          <a:ln>
            <a:noFill/>
          </a:ln>
        </p:spPr>
        <p:txBody>
          <a:bodyPr anchorCtr="0" anchor="t" bIns="0" lIns="0" spcFirstLastPara="1" rIns="0" wrap="square" tIns="32900">
            <a:spAutoFit/>
          </a:bodyPr>
          <a:lstStyle/>
          <a:p>
            <a:pPr indent="0" lvl="0" marL="14003" marR="5602" rtl="0" algn="l">
              <a:lnSpc>
                <a:spcPct val="120628"/>
              </a:lnSpc>
              <a:spcBef>
                <a:spcPts val="0"/>
              </a:spcBef>
              <a:spcAft>
                <a:spcPts val="0"/>
              </a:spcAft>
              <a:buNone/>
            </a:pPr>
            <a:r>
              <a:rPr lang="en-US" sz="3500">
                <a:solidFill>
                  <a:schemeClr val="dk1"/>
                </a:solidFill>
                <a:latin typeface="Times New Roman"/>
                <a:ea typeface="Times New Roman"/>
                <a:cs typeface="Times New Roman"/>
                <a:sym typeface="Times New Roman"/>
              </a:rPr>
              <a:t>which	are		connected	through	the	wired  network.	The	weight	and</a:t>
            </a:r>
            <a:endParaRPr sz="3500">
              <a:solidFill>
                <a:schemeClr val="dk1"/>
              </a:solidFill>
              <a:latin typeface="Times New Roman"/>
              <a:ea typeface="Times New Roman"/>
              <a:cs typeface="Times New Roman"/>
              <a:sym typeface="Times New Roman"/>
            </a:endParaRPr>
          </a:p>
        </p:txBody>
      </p:sp>
      <p:sp>
        <p:nvSpPr>
          <p:cNvPr id="159" name="Google Shape;159;p17"/>
          <p:cNvSpPr txBox="1"/>
          <p:nvPr/>
        </p:nvSpPr>
        <p:spPr>
          <a:xfrm>
            <a:off x="457974" y="3911673"/>
            <a:ext cx="6646905" cy="552749"/>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consumption	of	these	devices</a:t>
            </a:r>
            <a:endParaRPr sz="3500">
              <a:solidFill>
                <a:schemeClr val="dk1"/>
              </a:solidFill>
              <a:latin typeface="Times New Roman"/>
              <a:ea typeface="Times New Roman"/>
              <a:cs typeface="Times New Roman"/>
              <a:sym typeface="Times New Roman"/>
            </a:endParaRPr>
          </a:p>
        </p:txBody>
      </p:sp>
      <p:sp>
        <p:nvSpPr>
          <p:cNvPr id="160" name="Google Shape;160;p17"/>
          <p:cNvSpPr txBox="1"/>
          <p:nvPr/>
        </p:nvSpPr>
        <p:spPr>
          <a:xfrm>
            <a:off x="8039829" y="3373870"/>
            <a:ext cx="1952336" cy="1091358"/>
          </a:xfrm>
          <a:prstGeom prst="rect">
            <a:avLst/>
          </a:prstGeom>
          <a:noFill/>
          <a:ln>
            <a:noFill/>
          </a:ln>
        </p:spPr>
        <p:txBody>
          <a:bodyPr anchorCtr="0" anchor="t" bIns="0" lIns="0" spcFirstLastPara="1" rIns="0" wrap="square" tIns="14000">
            <a:spAutoFit/>
          </a:bodyPr>
          <a:lstStyle/>
          <a:p>
            <a:pPr indent="611243" lvl="0" marL="14003" marR="5602" rtl="0" algn="l">
              <a:spcBef>
                <a:spcPts val="0"/>
              </a:spcBef>
              <a:spcAft>
                <a:spcPts val="0"/>
              </a:spcAft>
              <a:buNone/>
            </a:pPr>
            <a:r>
              <a:rPr lang="en-US" sz="3500">
                <a:solidFill>
                  <a:schemeClr val="dk1"/>
                </a:solidFill>
                <a:latin typeface="Times New Roman"/>
                <a:ea typeface="Times New Roman"/>
                <a:cs typeface="Times New Roman"/>
                <a:sym typeface="Times New Roman"/>
              </a:rPr>
              <a:t>power  does	not</a:t>
            </a:r>
            <a:endParaRPr sz="3500">
              <a:solidFill>
                <a:schemeClr val="dk1"/>
              </a:solidFill>
              <a:latin typeface="Times New Roman"/>
              <a:ea typeface="Times New Roman"/>
              <a:cs typeface="Times New Roman"/>
              <a:sym typeface="Times New Roman"/>
            </a:endParaRPr>
          </a:p>
        </p:txBody>
      </p:sp>
      <p:sp>
        <p:nvSpPr>
          <p:cNvPr id="161" name="Google Shape;161;p17"/>
          <p:cNvSpPr txBox="1"/>
          <p:nvPr/>
        </p:nvSpPr>
        <p:spPr>
          <a:xfrm>
            <a:off x="457973" y="4449478"/>
            <a:ext cx="9526390" cy="1091358"/>
          </a:xfrm>
          <a:prstGeom prst="rect">
            <a:avLst/>
          </a:prstGeom>
          <a:noFill/>
          <a:ln>
            <a:noFill/>
          </a:ln>
        </p:spPr>
        <p:txBody>
          <a:bodyPr anchorCtr="0" anchor="t" bIns="0" lIns="0" spcFirstLastPara="1" rIns="0" wrap="square" tIns="14000">
            <a:spAutoFit/>
          </a:bodyPr>
          <a:lstStyle/>
          <a:p>
            <a:pPr indent="0" lvl="0" marL="14003" marR="5602" rtl="0" algn="l">
              <a:spcBef>
                <a:spcPts val="0"/>
              </a:spcBef>
              <a:spcAft>
                <a:spcPts val="0"/>
              </a:spcAft>
              <a:buNone/>
            </a:pPr>
            <a:r>
              <a:rPr lang="en-US" sz="3500">
                <a:solidFill>
                  <a:schemeClr val="dk1"/>
                </a:solidFill>
                <a:latin typeface="Times New Roman"/>
                <a:ea typeface="Times New Roman"/>
                <a:cs typeface="Times New Roman"/>
                <a:sym typeface="Times New Roman"/>
              </a:rPr>
              <a:t>permit for mobility, these devices use fixed  network for information accessing</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58" name="Shape 958"/>
        <p:cNvGrpSpPr/>
        <p:nvPr/>
      </p:nvGrpSpPr>
      <p:grpSpPr>
        <a:xfrm>
          <a:off x="0" y="0"/>
          <a:ext cx="0" cy="0"/>
          <a:chOff x="0" y="0"/>
          <a:chExt cx="0" cy="0"/>
        </a:xfrm>
      </p:grpSpPr>
      <p:sp>
        <p:nvSpPr>
          <p:cNvPr id="959" name="Google Shape;959;p116"/>
          <p:cNvSpPr/>
          <p:nvPr/>
        </p:nvSpPr>
        <p:spPr>
          <a:xfrm>
            <a:off x="420028" y="1"/>
            <a:ext cx="493395" cy="7559675"/>
          </a:xfrm>
          <a:custGeom>
            <a:rect b="b" l="l" r="r" t="t"/>
            <a:pathLst>
              <a:path extrusionOk="0" h="7559675" w="493394">
                <a:moveTo>
                  <a:pt x="0" y="7559675"/>
                </a:moveTo>
                <a:lnTo>
                  <a:pt x="493001" y="7559675"/>
                </a:lnTo>
                <a:lnTo>
                  <a:pt x="493001" y="0"/>
                </a:lnTo>
                <a:lnTo>
                  <a:pt x="0" y="0"/>
                </a:lnTo>
                <a:lnTo>
                  <a:pt x="0" y="7559675"/>
                </a:lnTo>
                <a:close/>
              </a:path>
            </a:pathLst>
          </a:custGeom>
          <a:solidFill>
            <a:srgbClr val="FDC3AD">
              <a:alpha val="5372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 name="Google Shape;960;p116"/>
          <p:cNvSpPr/>
          <p:nvPr/>
        </p:nvSpPr>
        <p:spPr>
          <a:xfrm>
            <a:off x="970179" y="1"/>
            <a:ext cx="9525" cy="7559675"/>
          </a:xfrm>
          <a:custGeom>
            <a:rect b="b" l="l" r="r" t="t"/>
            <a:pathLst>
              <a:path extrusionOk="0" h="7559675" w="9525">
                <a:moveTo>
                  <a:pt x="0" y="7559675"/>
                </a:moveTo>
                <a:lnTo>
                  <a:pt x="9309" y="7559675"/>
                </a:lnTo>
                <a:lnTo>
                  <a:pt x="9309" y="0"/>
                </a:lnTo>
                <a:lnTo>
                  <a:pt x="0" y="0"/>
                </a:lnTo>
                <a:lnTo>
                  <a:pt x="0" y="7559675"/>
                </a:lnTo>
                <a:close/>
              </a:path>
            </a:pathLst>
          </a:custGeom>
          <a:solidFill>
            <a:srgbClr val="FDC3AD">
              <a:alpha val="5372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1" name="Google Shape;961;p116"/>
          <p:cNvSpPr/>
          <p:nvPr/>
        </p:nvSpPr>
        <p:spPr>
          <a:xfrm>
            <a:off x="1036636" y="1"/>
            <a:ext cx="55880" cy="7559675"/>
          </a:xfrm>
          <a:custGeom>
            <a:rect b="b" l="l" r="r" t="t"/>
            <a:pathLst>
              <a:path extrusionOk="0" h="7559675" w="55880">
                <a:moveTo>
                  <a:pt x="0" y="7559675"/>
                </a:moveTo>
                <a:lnTo>
                  <a:pt x="55435" y="7559675"/>
                </a:lnTo>
                <a:lnTo>
                  <a:pt x="55435" y="0"/>
                </a:lnTo>
                <a:lnTo>
                  <a:pt x="0" y="0"/>
                </a:lnTo>
                <a:lnTo>
                  <a:pt x="0" y="7559675"/>
                </a:lnTo>
                <a:close/>
              </a:path>
            </a:pathLst>
          </a:custGeom>
          <a:solidFill>
            <a:srgbClr val="FDC3AD">
              <a:alpha val="5372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2" name="Google Shape;962;p116"/>
          <p:cNvSpPr/>
          <p:nvPr/>
        </p:nvSpPr>
        <p:spPr>
          <a:xfrm>
            <a:off x="304634" y="1"/>
            <a:ext cx="115570" cy="7559675"/>
          </a:xfrm>
          <a:custGeom>
            <a:rect b="b" l="l" r="r" t="t"/>
            <a:pathLst>
              <a:path extrusionOk="0" h="7559675" w="115570">
                <a:moveTo>
                  <a:pt x="115384" y="0"/>
                </a:moveTo>
                <a:lnTo>
                  <a:pt x="0" y="0"/>
                </a:lnTo>
                <a:lnTo>
                  <a:pt x="0" y="7559675"/>
                </a:lnTo>
                <a:lnTo>
                  <a:pt x="115384" y="7559675"/>
                </a:lnTo>
                <a:lnTo>
                  <a:pt x="115384" y="0"/>
                </a:lnTo>
                <a:close/>
              </a:path>
            </a:pathLst>
          </a:custGeom>
          <a:solidFill>
            <a:srgbClr val="FFD9CE">
              <a:alpha val="35686"/>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63" name="Google Shape;963;p116"/>
          <p:cNvGrpSpPr/>
          <p:nvPr/>
        </p:nvGrpSpPr>
        <p:grpSpPr>
          <a:xfrm>
            <a:off x="1092072" y="1"/>
            <a:ext cx="252515" cy="7559675"/>
            <a:chOff x="1092072" y="0"/>
            <a:chExt cx="252515" cy="7559675"/>
          </a:xfrm>
        </p:grpSpPr>
        <p:sp>
          <p:nvSpPr>
            <p:cNvPr id="964" name="Google Shape;964;p116"/>
            <p:cNvSpPr/>
            <p:nvPr/>
          </p:nvSpPr>
          <p:spPr>
            <a:xfrm>
              <a:off x="1092072" y="0"/>
              <a:ext cx="166370" cy="7559675"/>
            </a:xfrm>
            <a:custGeom>
              <a:rect b="b" l="l" r="r" t="t"/>
              <a:pathLst>
                <a:path extrusionOk="0" h="7559675" w="166369">
                  <a:moveTo>
                    <a:pt x="0" y="7559675"/>
                  </a:moveTo>
                  <a:lnTo>
                    <a:pt x="166154" y="7559675"/>
                  </a:lnTo>
                  <a:lnTo>
                    <a:pt x="166154" y="0"/>
                  </a:lnTo>
                  <a:lnTo>
                    <a:pt x="0" y="0"/>
                  </a:lnTo>
                  <a:lnTo>
                    <a:pt x="0" y="7559675"/>
                  </a:lnTo>
                  <a:close/>
                </a:path>
              </a:pathLst>
            </a:custGeom>
            <a:solidFill>
              <a:srgbClr val="FFD9CE">
                <a:alpha val="6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5" name="Google Shape;965;p116"/>
            <p:cNvSpPr/>
            <p:nvPr/>
          </p:nvSpPr>
          <p:spPr>
            <a:xfrm>
              <a:off x="1258227" y="0"/>
              <a:ext cx="86360" cy="7559675"/>
            </a:xfrm>
            <a:custGeom>
              <a:rect b="b" l="l" r="r" t="t"/>
              <a:pathLst>
                <a:path extrusionOk="0" h="7559675" w="86359">
                  <a:moveTo>
                    <a:pt x="0" y="7559675"/>
                  </a:moveTo>
                  <a:lnTo>
                    <a:pt x="85813" y="7559675"/>
                  </a:lnTo>
                  <a:lnTo>
                    <a:pt x="85813" y="0"/>
                  </a:lnTo>
                  <a:lnTo>
                    <a:pt x="0" y="0"/>
                  </a:lnTo>
                  <a:lnTo>
                    <a:pt x="0" y="7559675"/>
                  </a:lnTo>
                  <a:close/>
                </a:path>
              </a:pathLst>
            </a:custGeom>
            <a:solidFill>
              <a:srgbClr val="FFECE8">
                <a:alpha val="7058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66" name="Google Shape;966;p116"/>
          <p:cNvSpPr/>
          <p:nvPr/>
        </p:nvSpPr>
        <p:spPr>
          <a:xfrm>
            <a:off x="1428047" y="1"/>
            <a:ext cx="84455" cy="7559675"/>
          </a:xfrm>
          <a:custGeom>
            <a:rect b="b" l="l" r="r" t="t"/>
            <a:pathLst>
              <a:path extrusionOk="0" h="7559675" w="84455">
                <a:moveTo>
                  <a:pt x="0" y="7559675"/>
                </a:moveTo>
                <a:lnTo>
                  <a:pt x="84053" y="7559675"/>
                </a:lnTo>
                <a:lnTo>
                  <a:pt x="84053" y="0"/>
                </a:lnTo>
                <a:lnTo>
                  <a:pt x="0" y="0"/>
                </a:lnTo>
                <a:lnTo>
                  <a:pt x="0" y="7559675"/>
                </a:lnTo>
                <a:close/>
              </a:path>
            </a:pathLst>
          </a:custGeom>
          <a:solidFill>
            <a:srgbClr val="FFECE8">
              <a:alpha val="7058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7" name="Google Shape;967;p116"/>
          <p:cNvSpPr/>
          <p:nvPr/>
        </p:nvSpPr>
        <p:spPr>
          <a:xfrm>
            <a:off x="117237" y="1"/>
            <a:ext cx="0" cy="7559675"/>
          </a:xfrm>
          <a:custGeom>
            <a:rect b="b" l="l" r="r" t="t"/>
            <a:pathLst>
              <a:path extrusionOk="0" h="7559675" w="120000">
                <a:moveTo>
                  <a:pt x="0" y="0"/>
                </a:moveTo>
                <a:lnTo>
                  <a:pt x="0" y="7559674"/>
                </a:lnTo>
              </a:path>
            </a:pathLst>
          </a:custGeom>
          <a:noFill/>
          <a:ln cap="flat" cmpd="sng" w="57150">
            <a:solidFill>
              <a:srgbClr val="FDC3A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68" name="Google Shape;968;p116"/>
          <p:cNvGrpSpPr/>
          <p:nvPr/>
        </p:nvGrpSpPr>
        <p:grpSpPr>
          <a:xfrm>
            <a:off x="941604" y="1"/>
            <a:ext cx="95034" cy="7559675"/>
            <a:chOff x="941603" y="0"/>
            <a:chExt cx="95034" cy="7559675"/>
          </a:xfrm>
        </p:grpSpPr>
        <p:sp>
          <p:nvSpPr>
            <p:cNvPr id="969" name="Google Shape;969;p116"/>
            <p:cNvSpPr/>
            <p:nvPr/>
          </p:nvSpPr>
          <p:spPr>
            <a:xfrm>
              <a:off x="979487" y="0"/>
              <a:ext cx="57150" cy="7559675"/>
            </a:xfrm>
            <a:custGeom>
              <a:rect b="b" l="l" r="r" t="t"/>
              <a:pathLst>
                <a:path extrusionOk="0" h="7559675" w="57150">
                  <a:moveTo>
                    <a:pt x="0" y="7559674"/>
                  </a:moveTo>
                  <a:lnTo>
                    <a:pt x="57150" y="7559674"/>
                  </a:lnTo>
                  <a:lnTo>
                    <a:pt x="57150" y="0"/>
                  </a:lnTo>
                  <a:lnTo>
                    <a:pt x="0" y="0"/>
                  </a:lnTo>
                  <a:lnTo>
                    <a:pt x="0" y="7559674"/>
                  </a:lnTo>
                  <a:close/>
                </a:path>
              </a:pathLst>
            </a:custGeom>
            <a:solidFill>
              <a:srgbClr val="FFECE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0" name="Google Shape;970;p116"/>
            <p:cNvSpPr/>
            <p:nvPr/>
          </p:nvSpPr>
          <p:spPr>
            <a:xfrm>
              <a:off x="941603" y="0"/>
              <a:ext cx="0" cy="7559675"/>
            </a:xfrm>
            <a:custGeom>
              <a:rect b="b" l="l" r="r" t="t"/>
              <a:pathLst>
                <a:path extrusionOk="0" h="7559675" w="120000">
                  <a:moveTo>
                    <a:pt x="0" y="0"/>
                  </a:moveTo>
                  <a:lnTo>
                    <a:pt x="0" y="7559674"/>
                  </a:lnTo>
                </a:path>
              </a:pathLst>
            </a:custGeom>
            <a:noFill/>
            <a:ln cap="flat" cmpd="sng" w="57150">
              <a:solidFill>
                <a:srgbClr val="FDC3A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71" name="Google Shape;971;p116"/>
          <p:cNvSpPr/>
          <p:nvPr/>
        </p:nvSpPr>
        <p:spPr>
          <a:xfrm>
            <a:off x="1903476" y="1"/>
            <a:ext cx="0" cy="7559675"/>
          </a:xfrm>
          <a:custGeom>
            <a:rect b="b" l="l" r="r" t="t"/>
            <a:pathLst>
              <a:path extrusionOk="0" h="7559675" w="120000">
                <a:moveTo>
                  <a:pt x="0" y="0"/>
                </a:moveTo>
                <a:lnTo>
                  <a:pt x="0" y="7559674"/>
                </a:lnTo>
              </a:path>
            </a:pathLst>
          </a:custGeom>
          <a:noFill/>
          <a:ln cap="flat" cmpd="sng" w="28575">
            <a:solidFill>
              <a:srgbClr val="FDC3A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2" name="Google Shape;972;p116"/>
          <p:cNvSpPr/>
          <p:nvPr/>
        </p:nvSpPr>
        <p:spPr>
          <a:xfrm>
            <a:off x="1176069" y="1"/>
            <a:ext cx="0" cy="7559675"/>
          </a:xfrm>
          <a:custGeom>
            <a:rect b="b" l="l" r="r" t="t"/>
            <a:pathLst>
              <a:path extrusionOk="0" h="7559675" w="120000">
                <a:moveTo>
                  <a:pt x="0" y="0"/>
                </a:moveTo>
                <a:lnTo>
                  <a:pt x="0" y="7559674"/>
                </a:lnTo>
              </a:path>
            </a:pathLst>
          </a:custGeom>
          <a:noFill/>
          <a:ln cap="flat" cmpd="sng" w="12700">
            <a:solidFill>
              <a:srgbClr val="FDC3A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3" name="Google Shape;973;p116"/>
          <p:cNvSpPr/>
          <p:nvPr/>
        </p:nvSpPr>
        <p:spPr>
          <a:xfrm>
            <a:off x="10018776" y="1"/>
            <a:ext cx="57150" cy="7559675"/>
          </a:xfrm>
          <a:custGeom>
            <a:rect b="b" l="l" r="r" t="t"/>
            <a:pathLst>
              <a:path extrusionOk="0" h="7559675" w="57150">
                <a:moveTo>
                  <a:pt x="11430" y="0"/>
                </a:moveTo>
                <a:lnTo>
                  <a:pt x="0" y="0"/>
                </a:lnTo>
                <a:lnTo>
                  <a:pt x="0" y="7559662"/>
                </a:lnTo>
                <a:lnTo>
                  <a:pt x="11430" y="7559662"/>
                </a:lnTo>
                <a:lnTo>
                  <a:pt x="11430" y="0"/>
                </a:lnTo>
                <a:close/>
              </a:path>
              <a:path extrusionOk="0" h="7559675" w="57150">
                <a:moveTo>
                  <a:pt x="57150" y="0"/>
                </a:moveTo>
                <a:lnTo>
                  <a:pt x="22860" y="0"/>
                </a:lnTo>
                <a:lnTo>
                  <a:pt x="22860" y="7559662"/>
                </a:lnTo>
                <a:lnTo>
                  <a:pt x="57150" y="7559662"/>
                </a:lnTo>
                <a:lnTo>
                  <a:pt x="57150" y="0"/>
                </a:lnTo>
                <a:close/>
              </a:path>
            </a:pathLst>
          </a:custGeom>
          <a:solidFill>
            <a:srgbClr val="FDC3A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74" name="Google Shape;974;p116"/>
          <p:cNvGrpSpPr/>
          <p:nvPr/>
        </p:nvGrpSpPr>
        <p:grpSpPr>
          <a:xfrm>
            <a:off x="672046" y="1"/>
            <a:ext cx="1831252" cy="7559675"/>
            <a:chOff x="672045" y="0"/>
            <a:chExt cx="1831252" cy="7559675"/>
          </a:xfrm>
        </p:grpSpPr>
        <p:sp>
          <p:nvSpPr>
            <p:cNvPr id="975" name="Google Shape;975;p116"/>
            <p:cNvSpPr/>
            <p:nvPr/>
          </p:nvSpPr>
          <p:spPr>
            <a:xfrm>
              <a:off x="1344040" y="0"/>
              <a:ext cx="84455" cy="7559675"/>
            </a:xfrm>
            <a:custGeom>
              <a:rect b="b" l="l" r="r" t="t"/>
              <a:pathLst>
                <a:path extrusionOk="0" h="7559675" w="84455">
                  <a:moveTo>
                    <a:pt x="84005" y="0"/>
                  </a:moveTo>
                  <a:lnTo>
                    <a:pt x="0" y="0"/>
                  </a:lnTo>
                  <a:lnTo>
                    <a:pt x="0" y="7559675"/>
                  </a:lnTo>
                  <a:lnTo>
                    <a:pt x="84005" y="7559675"/>
                  </a:lnTo>
                  <a:lnTo>
                    <a:pt x="84005" y="0"/>
                  </a:lnTo>
                  <a:close/>
                </a:path>
              </a:pathLst>
            </a:custGeom>
            <a:solidFill>
              <a:srgbClr val="FDC3AD">
                <a:alpha val="50588"/>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6" name="Google Shape;976;p116"/>
            <p:cNvSpPr/>
            <p:nvPr/>
          </p:nvSpPr>
          <p:spPr>
            <a:xfrm>
              <a:off x="672045" y="3779773"/>
              <a:ext cx="1478915" cy="2292350"/>
            </a:xfrm>
            <a:custGeom>
              <a:rect b="b" l="l" r="r" t="t"/>
              <a:pathLst>
                <a:path extrusionOk="0" h="2292350" w="1478914">
                  <a:moveTo>
                    <a:pt x="1428026" y="713994"/>
                  </a:moveTo>
                  <a:lnTo>
                    <a:pt x="1426375" y="665111"/>
                  </a:lnTo>
                  <a:lnTo>
                    <a:pt x="1421498" y="617118"/>
                  </a:lnTo>
                  <a:lnTo>
                    <a:pt x="1413510" y="570103"/>
                  </a:lnTo>
                  <a:lnTo>
                    <a:pt x="1402511" y="524192"/>
                  </a:lnTo>
                  <a:lnTo>
                    <a:pt x="1388605" y="479475"/>
                  </a:lnTo>
                  <a:lnTo>
                    <a:pt x="1371904" y="436079"/>
                  </a:lnTo>
                  <a:lnTo>
                    <a:pt x="1352511" y="394093"/>
                  </a:lnTo>
                  <a:lnTo>
                    <a:pt x="1330528" y="353631"/>
                  </a:lnTo>
                  <a:lnTo>
                    <a:pt x="1306055" y="314794"/>
                  </a:lnTo>
                  <a:lnTo>
                    <a:pt x="1279220" y="277698"/>
                  </a:lnTo>
                  <a:lnTo>
                    <a:pt x="1250111" y="242443"/>
                  </a:lnTo>
                  <a:lnTo>
                    <a:pt x="1218844" y="209130"/>
                  </a:lnTo>
                  <a:lnTo>
                    <a:pt x="1185519" y="177876"/>
                  </a:lnTo>
                  <a:lnTo>
                    <a:pt x="1150251" y="148767"/>
                  </a:lnTo>
                  <a:lnTo>
                    <a:pt x="1113142" y="121945"/>
                  </a:lnTo>
                  <a:lnTo>
                    <a:pt x="1074293" y="97485"/>
                  </a:lnTo>
                  <a:lnTo>
                    <a:pt x="1033805" y="75501"/>
                  </a:lnTo>
                  <a:lnTo>
                    <a:pt x="991946" y="56172"/>
                  </a:lnTo>
                  <a:lnTo>
                    <a:pt x="948550" y="39458"/>
                  </a:lnTo>
                  <a:lnTo>
                    <a:pt x="903833" y="25552"/>
                  </a:lnTo>
                  <a:lnTo>
                    <a:pt x="857923" y="14554"/>
                  </a:lnTo>
                  <a:lnTo>
                    <a:pt x="810907" y="6553"/>
                  </a:lnTo>
                  <a:lnTo>
                    <a:pt x="762914" y="1663"/>
                  </a:lnTo>
                  <a:lnTo>
                    <a:pt x="714032" y="0"/>
                  </a:lnTo>
                  <a:lnTo>
                    <a:pt x="665137" y="1651"/>
                  </a:lnTo>
                  <a:lnTo>
                    <a:pt x="617131" y="6527"/>
                  </a:lnTo>
                  <a:lnTo>
                    <a:pt x="570128" y="14516"/>
                  </a:lnTo>
                  <a:lnTo>
                    <a:pt x="524205" y="25514"/>
                  </a:lnTo>
                  <a:lnTo>
                    <a:pt x="479501" y="39408"/>
                  </a:lnTo>
                  <a:lnTo>
                    <a:pt x="435978" y="56172"/>
                  </a:lnTo>
                  <a:lnTo>
                    <a:pt x="394004" y="75565"/>
                  </a:lnTo>
                  <a:lnTo>
                    <a:pt x="353555" y="97536"/>
                  </a:lnTo>
                  <a:lnTo>
                    <a:pt x="314731" y="121996"/>
                  </a:lnTo>
                  <a:lnTo>
                    <a:pt x="277634" y="148831"/>
                  </a:lnTo>
                  <a:lnTo>
                    <a:pt x="242392" y="177927"/>
                  </a:lnTo>
                  <a:lnTo>
                    <a:pt x="209080" y="209181"/>
                  </a:lnTo>
                  <a:lnTo>
                    <a:pt x="177838" y="242481"/>
                  </a:lnTo>
                  <a:lnTo>
                    <a:pt x="148742" y="277736"/>
                  </a:lnTo>
                  <a:lnTo>
                    <a:pt x="121920" y="314833"/>
                  </a:lnTo>
                  <a:lnTo>
                    <a:pt x="97459" y="353656"/>
                  </a:lnTo>
                  <a:lnTo>
                    <a:pt x="75488" y="394119"/>
                  </a:lnTo>
                  <a:lnTo>
                    <a:pt x="56095" y="436092"/>
                  </a:lnTo>
                  <a:lnTo>
                    <a:pt x="39395" y="479488"/>
                  </a:lnTo>
                  <a:lnTo>
                    <a:pt x="25501" y="524205"/>
                  </a:lnTo>
                  <a:lnTo>
                    <a:pt x="14503" y="570103"/>
                  </a:lnTo>
                  <a:lnTo>
                    <a:pt x="6515" y="617118"/>
                  </a:lnTo>
                  <a:lnTo>
                    <a:pt x="1638" y="665111"/>
                  </a:lnTo>
                  <a:lnTo>
                    <a:pt x="0" y="713994"/>
                  </a:lnTo>
                  <a:lnTo>
                    <a:pt x="1638" y="762889"/>
                  </a:lnTo>
                  <a:lnTo>
                    <a:pt x="6515" y="810882"/>
                  </a:lnTo>
                  <a:lnTo>
                    <a:pt x="14503" y="857897"/>
                  </a:lnTo>
                  <a:lnTo>
                    <a:pt x="25501" y="903808"/>
                  </a:lnTo>
                  <a:lnTo>
                    <a:pt x="39408" y="948524"/>
                  </a:lnTo>
                  <a:lnTo>
                    <a:pt x="56108" y="991920"/>
                  </a:lnTo>
                  <a:lnTo>
                    <a:pt x="75501" y="1033907"/>
                  </a:lnTo>
                  <a:lnTo>
                    <a:pt x="97485" y="1074369"/>
                  </a:lnTo>
                  <a:lnTo>
                    <a:pt x="121945" y="1113205"/>
                  </a:lnTo>
                  <a:lnTo>
                    <a:pt x="148767" y="1150302"/>
                  </a:lnTo>
                  <a:lnTo>
                    <a:pt x="177876" y="1185557"/>
                  </a:lnTo>
                  <a:lnTo>
                    <a:pt x="209130" y="1218869"/>
                  </a:lnTo>
                  <a:lnTo>
                    <a:pt x="242443" y="1250124"/>
                  </a:lnTo>
                  <a:lnTo>
                    <a:pt x="277698" y="1279232"/>
                  </a:lnTo>
                  <a:lnTo>
                    <a:pt x="314807" y="1306055"/>
                  </a:lnTo>
                  <a:lnTo>
                    <a:pt x="353644" y="1330515"/>
                  </a:lnTo>
                  <a:lnTo>
                    <a:pt x="394106" y="1352499"/>
                  </a:lnTo>
                  <a:lnTo>
                    <a:pt x="436092" y="1371892"/>
                  </a:lnTo>
                  <a:lnTo>
                    <a:pt x="479501" y="1388592"/>
                  </a:lnTo>
                  <a:lnTo>
                    <a:pt x="524205" y="1402486"/>
                  </a:lnTo>
                  <a:lnTo>
                    <a:pt x="570128" y="1413484"/>
                  </a:lnTo>
                  <a:lnTo>
                    <a:pt x="617131" y="1421472"/>
                  </a:lnTo>
                  <a:lnTo>
                    <a:pt x="665137" y="1426349"/>
                  </a:lnTo>
                  <a:lnTo>
                    <a:pt x="714032" y="1427988"/>
                  </a:lnTo>
                  <a:lnTo>
                    <a:pt x="762914" y="1426349"/>
                  </a:lnTo>
                  <a:lnTo>
                    <a:pt x="810907" y="1421472"/>
                  </a:lnTo>
                  <a:lnTo>
                    <a:pt x="857923" y="1413484"/>
                  </a:lnTo>
                  <a:lnTo>
                    <a:pt x="903833" y="1402486"/>
                  </a:lnTo>
                  <a:lnTo>
                    <a:pt x="948550" y="1388592"/>
                  </a:lnTo>
                  <a:lnTo>
                    <a:pt x="991946" y="1371892"/>
                  </a:lnTo>
                  <a:lnTo>
                    <a:pt x="1033932" y="1352499"/>
                  </a:lnTo>
                  <a:lnTo>
                    <a:pt x="1074394" y="1330515"/>
                  </a:lnTo>
                  <a:lnTo>
                    <a:pt x="1113231" y="1306055"/>
                  </a:lnTo>
                  <a:lnTo>
                    <a:pt x="1150327" y="1279232"/>
                  </a:lnTo>
                  <a:lnTo>
                    <a:pt x="1185583" y="1250124"/>
                  </a:lnTo>
                  <a:lnTo>
                    <a:pt x="1218895" y="1218869"/>
                  </a:lnTo>
                  <a:lnTo>
                    <a:pt x="1250149" y="1185557"/>
                  </a:lnTo>
                  <a:lnTo>
                    <a:pt x="1279258" y="1150302"/>
                  </a:lnTo>
                  <a:lnTo>
                    <a:pt x="1306080" y="1113205"/>
                  </a:lnTo>
                  <a:lnTo>
                    <a:pt x="1330540" y="1074369"/>
                  </a:lnTo>
                  <a:lnTo>
                    <a:pt x="1352524" y="1033907"/>
                  </a:lnTo>
                  <a:lnTo>
                    <a:pt x="1371917" y="991920"/>
                  </a:lnTo>
                  <a:lnTo>
                    <a:pt x="1388618" y="948524"/>
                  </a:lnTo>
                  <a:lnTo>
                    <a:pt x="1402511" y="903808"/>
                  </a:lnTo>
                  <a:lnTo>
                    <a:pt x="1413510" y="857897"/>
                  </a:lnTo>
                  <a:lnTo>
                    <a:pt x="1421498" y="810882"/>
                  </a:lnTo>
                  <a:lnTo>
                    <a:pt x="1426375" y="762889"/>
                  </a:lnTo>
                  <a:lnTo>
                    <a:pt x="1428026" y="713994"/>
                  </a:lnTo>
                  <a:close/>
                </a:path>
                <a:path extrusionOk="0" h="2292350" w="1478914">
                  <a:moveTo>
                    <a:pt x="1478826" y="1938401"/>
                  </a:moveTo>
                  <a:lnTo>
                    <a:pt x="1475587" y="1890445"/>
                  </a:lnTo>
                  <a:lnTo>
                    <a:pt x="1466189" y="1844446"/>
                  </a:lnTo>
                  <a:lnTo>
                    <a:pt x="1451038" y="1800834"/>
                  </a:lnTo>
                  <a:lnTo>
                    <a:pt x="1430566" y="1760016"/>
                  </a:lnTo>
                  <a:lnTo>
                    <a:pt x="1405166" y="1722424"/>
                  </a:lnTo>
                  <a:lnTo>
                    <a:pt x="1375283" y="1688490"/>
                  </a:lnTo>
                  <a:lnTo>
                    <a:pt x="1341335" y="1658607"/>
                  </a:lnTo>
                  <a:lnTo>
                    <a:pt x="1303731" y="1633220"/>
                  </a:lnTo>
                  <a:lnTo>
                    <a:pt x="1262900" y="1612747"/>
                  </a:lnTo>
                  <a:lnTo>
                    <a:pt x="1219263" y="1597596"/>
                  </a:lnTo>
                  <a:lnTo>
                    <a:pt x="1173238" y="1588198"/>
                  </a:lnTo>
                  <a:lnTo>
                    <a:pt x="1125258" y="1584960"/>
                  </a:lnTo>
                  <a:lnTo>
                    <a:pt x="1077290" y="1588198"/>
                  </a:lnTo>
                  <a:lnTo>
                    <a:pt x="1031278" y="1597596"/>
                  </a:lnTo>
                  <a:lnTo>
                    <a:pt x="987653" y="1612747"/>
                  </a:lnTo>
                  <a:lnTo>
                    <a:pt x="946835" y="1633220"/>
                  </a:lnTo>
                  <a:lnTo>
                    <a:pt x="909231" y="1658607"/>
                  </a:lnTo>
                  <a:lnTo>
                    <a:pt x="875271" y="1688490"/>
                  </a:lnTo>
                  <a:lnTo>
                    <a:pt x="845375" y="1722424"/>
                  </a:lnTo>
                  <a:lnTo>
                    <a:pt x="819975" y="1760016"/>
                  </a:lnTo>
                  <a:lnTo>
                    <a:pt x="799477" y="1800834"/>
                  </a:lnTo>
                  <a:lnTo>
                    <a:pt x="784313" y="1844446"/>
                  </a:lnTo>
                  <a:lnTo>
                    <a:pt x="774915" y="1890445"/>
                  </a:lnTo>
                  <a:lnTo>
                    <a:pt x="771690" y="1938401"/>
                  </a:lnTo>
                  <a:lnTo>
                    <a:pt x="774915" y="1986394"/>
                  </a:lnTo>
                  <a:lnTo>
                    <a:pt x="784313" y="2032419"/>
                  </a:lnTo>
                  <a:lnTo>
                    <a:pt x="799477" y="2076056"/>
                  </a:lnTo>
                  <a:lnTo>
                    <a:pt x="819975" y="2116886"/>
                  </a:lnTo>
                  <a:lnTo>
                    <a:pt x="845375" y="2154491"/>
                  </a:lnTo>
                  <a:lnTo>
                    <a:pt x="875271" y="2188438"/>
                  </a:lnTo>
                  <a:lnTo>
                    <a:pt x="909231" y="2218321"/>
                  </a:lnTo>
                  <a:lnTo>
                    <a:pt x="946835" y="2243721"/>
                  </a:lnTo>
                  <a:lnTo>
                    <a:pt x="987653" y="2264194"/>
                  </a:lnTo>
                  <a:lnTo>
                    <a:pt x="1031278" y="2279345"/>
                  </a:lnTo>
                  <a:lnTo>
                    <a:pt x="1077290" y="2288743"/>
                  </a:lnTo>
                  <a:lnTo>
                    <a:pt x="1125258" y="2291969"/>
                  </a:lnTo>
                  <a:lnTo>
                    <a:pt x="1173238" y="2288743"/>
                  </a:lnTo>
                  <a:lnTo>
                    <a:pt x="1219263" y="2279345"/>
                  </a:lnTo>
                  <a:lnTo>
                    <a:pt x="1262900" y="2264194"/>
                  </a:lnTo>
                  <a:lnTo>
                    <a:pt x="1303731" y="2243721"/>
                  </a:lnTo>
                  <a:lnTo>
                    <a:pt x="1341335" y="2218321"/>
                  </a:lnTo>
                  <a:lnTo>
                    <a:pt x="1375283" y="2188438"/>
                  </a:lnTo>
                  <a:lnTo>
                    <a:pt x="1405166" y="2154491"/>
                  </a:lnTo>
                  <a:lnTo>
                    <a:pt x="1430566" y="2116886"/>
                  </a:lnTo>
                  <a:lnTo>
                    <a:pt x="1451038" y="2076056"/>
                  </a:lnTo>
                  <a:lnTo>
                    <a:pt x="1466189" y="2032419"/>
                  </a:lnTo>
                  <a:lnTo>
                    <a:pt x="1475587" y="1986394"/>
                  </a:lnTo>
                  <a:lnTo>
                    <a:pt x="1478826" y="1938401"/>
                  </a:lnTo>
                  <a:close/>
                </a:path>
              </a:pathLst>
            </a:custGeom>
            <a:solidFill>
              <a:srgbClr val="FD853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7" name="Google Shape;977;p116"/>
            <p:cNvSpPr/>
            <p:nvPr/>
          </p:nvSpPr>
          <p:spPr>
            <a:xfrm>
              <a:off x="1202842" y="6063488"/>
              <a:ext cx="151231" cy="15113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8" name="Google Shape;978;p116"/>
            <p:cNvSpPr/>
            <p:nvPr/>
          </p:nvSpPr>
          <p:spPr>
            <a:xfrm>
              <a:off x="1834642" y="4955794"/>
              <a:ext cx="668655" cy="1727200"/>
            </a:xfrm>
            <a:custGeom>
              <a:rect b="b" l="l" r="r" t="t"/>
              <a:pathLst>
                <a:path extrusionOk="0" h="1727200" w="668655">
                  <a:moveTo>
                    <a:pt x="302514" y="1575765"/>
                  </a:moveTo>
                  <a:lnTo>
                    <a:pt x="294792" y="1527987"/>
                  </a:lnTo>
                  <a:lnTo>
                    <a:pt x="273291" y="1486484"/>
                  </a:lnTo>
                  <a:lnTo>
                    <a:pt x="240538" y="1453743"/>
                  </a:lnTo>
                  <a:lnTo>
                    <a:pt x="199021" y="1432280"/>
                  </a:lnTo>
                  <a:lnTo>
                    <a:pt x="151257" y="1424571"/>
                  </a:lnTo>
                  <a:lnTo>
                    <a:pt x="103428" y="1432280"/>
                  </a:lnTo>
                  <a:lnTo>
                    <a:pt x="61912" y="1453743"/>
                  </a:lnTo>
                  <a:lnTo>
                    <a:pt x="29171" y="1486484"/>
                  </a:lnTo>
                  <a:lnTo>
                    <a:pt x="7696" y="1527987"/>
                  </a:lnTo>
                  <a:lnTo>
                    <a:pt x="0" y="1575765"/>
                  </a:lnTo>
                  <a:lnTo>
                    <a:pt x="7696" y="1623555"/>
                  </a:lnTo>
                  <a:lnTo>
                    <a:pt x="29171" y="1665058"/>
                  </a:lnTo>
                  <a:lnTo>
                    <a:pt x="61912" y="1697799"/>
                  </a:lnTo>
                  <a:lnTo>
                    <a:pt x="103428" y="1719262"/>
                  </a:lnTo>
                  <a:lnTo>
                    <a:pt x="151257" y="1726958"/>
                  </a:lnTo>
                  <a:lnTo>
                    <a:pt x="199021" y="1719262"/>
                  </a:lnTo>
                  <a:lnTo>
                    <a:pt x="240538" y="1697799"/>
                  </a:lnTo>
                  <a:lnTo>
                    <a:pt x="273291" y="1665058"/>
                  </a:lnTo>
                  <a:lnTo>
                    <a:pt x="294792" y="1623555"/>
                  </a:lnTo>
                  <a:lnTo>
                    <a:pt x="302514" y="1575765"/>
                  </a:lnTo>
                  <a:close/>
                </a:path>
                <a:path extrusionOk="0" h="1727200" w="668655">
                  <a:moveTo>
                    <a:pt x="668655" y="201549"/>
                  </a:moveTo>
                  <a:lnTo>
                    <a:pt x="663333" y="155359"/>
                  </a:lnTo>
                  <a:lnTo>
                    <a:pt x="648169" y="112941"/>
                  </a:lnTo>
                  <a:lnTo>
                    <a:pt x="624395" y="75526"/>
                  </a:lnTo>
                  <a:lnTo>
                    <a:pt x="593191" y="44297"/>
                  </a:lnTo>
                  <a:lnTo>
                    <a:pt x="555764" y="20497"/>
                  </a:lnTo>
                  <a:lnTo>
                    <a:pt x="513334" y="5334"/>
                  </a:lnTo>
                  <a:lnTo>
                    <a:pt x="467106" y="0"/>
                  </a:lnTo>
                  <a:lnTo>
                    <a:pt x="420852" y="5334"/>
                  </a:lnTo>
                  <a:lnTo>
                    <a:pt x="378409" y="20497"/>
                  </a:lnTo>
                  <a:lnTo>
                    <a:pt x="340956" y="44297"/>
                  </a:lnTo>
                  <a:lnTo>
                    <a:pt x="309727" y="75526"/>
                  </a:lnTo>
                  <a:lnTo>
                    <a:pt x="285927" y="112941"/>
                  </a:lnTo>
                  <a:lnTo>
                    <a:pt x="270751" y="155359"/>
                  </a:lnTo>
                  <a:lnTo>
                    <a:pt x="265430" y="201549"/>
                  </a:lnTo>
                  <a:lnTo>
                    <a:pt x="270751" y="247802"/>
                  </a:lnTo>
                  <a:lnTo>
                    <a:pt x="285927" y="290245"/>
                  </a:lnTo>
                  <a:lnTo>
                    <a:pt x="309727" y="327698"/>
                  </a:lnTo>
                  <a:lnTo>
                    <a:pt x="340956" y="358927"/>
                  </a:lnTo>
                  <a:lnTo>
                    <a:pt x="378409" y="382727"/>
                  </a:lnTo>
                  <a:lnTo>
                    <a:pt x="420852" y="397903"/>
                  </a:lnTo>
                  <a:lnTo>
                    <a:pt x="467106" y="403225"/>
                  </a:lnTo>
                  <a:lnTo>
                    <a:pt x="513334" y="397903"/>
                  </a:lnTo>
                  <a:lnTo>
                    <a:pt x="555764" y="382727"/>
                  </a:lnTo>
                  <a:lnTo>
                    <a:pt x="593191" y="358927"/>
                  </a:lnTo>
                  <a:lnTo>
                    <a:pt x="624395" y="327698"/>
                  </a:lnTo>
                  <a:lnTo>
                    <a:pt x="648169" y="290245"/>
                  </a:lnTo>
                  <a:lnTo>
                    <a:pt x="663333" y="247802"/>
                  </a:lnTo>
                  <a:lnTo>
                    <a:pt x="668655" y="201549"/>
                  </a:lnTo>
                  <a:close/>
                </a:path>
              </a:pathLst>
            </a:custGeom>
            <a:solidFill>
              <a:srgbClr val="FD853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79" name="Google Shape;979;p116"/>
          <p:cNvSpPr txBox="1"/>
          <p:nvPr>
            <p:ph type="title"/>
          </p:nvPr>
        </p:nvSpPr>
        <p:spPr>
          <a:xfrm>
            <a:off x="2608579" y="3834512"/>
            <a:ext cx="3425825" cy="828047"/>
          </a:xfrm>
          <a:prstGeom prst="rect">
            <a:avLst/>
          </a:prstGeom>
          <a:noFill/>
          <a:ln>
            <a:noFill/>
          </a:ln>
        </p:spPr>
        <p:txBody>
          <a:bodyPr anchorCtr="0" anchor="t" bIns="0" lIns="0" spcFirstLastPara="1" rIns="0" wrap="square" tIns="13325">
            <a:spAutoFit/>
          </a:bodyPr>
          <a:lstStyle/>
          <a:p>
            <a:pPr indent="0" lvl="0" marL="12699" rtl="0" algn="l">
              <a:spcBef>
                <a:spcPts val="0"/>
              </a:spcBef>
              <a:spcAft>
                <a:spcPts val="0"/>
              </a:spcAft>
              <a:buNone/>
            </a:pPr>
            <a:r>
              <a:rPr b="1" lang="en-US" sz="5300">
                <a:solidFill>
                  <a:srgbClr val="565F6C"/>
                </a:solidFill>
              </a:rPr>
              <a:t>T</a:t>
            </a:r>
            <a:r>
              <a:rPr b="1" lang="en-US" sz="4200">
                <a:solidFill>
                  <a:srgbClr val="565F6C"/>
                </a:solidFill>
              </a:rPr>
              <a:t>HANK </a:t>
            </a:r>
            <a:r>
              <a:rPr b="1" lang="en-US" sz="5300">
                <a:solidFill>
                  <a:srgbClr val="565F6C"/>
                </a:solidFill>
              </a:rPr>
              <a:t>Y</a:t>
            </a:r>
            <a:r>
              <a:rPr b="1" lang="en-US" sz="4200">
                <a:solidFill>
                  <a:srgbClr val="565F6C"/>
                </a:solidFill>
              </a:rPr>
              <a:t>OU</a:t>
            </a:r>
            <a:endParaRPr sz="42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17"/>
          <p:cNvSpPr txBox="1"/>
          <p:nvPr>
            <p:ph type="title"/>
          </p:nvPr>
        </p:nvSpPr>
        <p:spPr>
          <a:xfrm>
            <a:off x="1587373" y="1324814"/>
            <a:ext cx="6909054" cy="91640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85431" y="37815"/>
            <a:ext cx="9900331" cy="798970"/>
          </a:xfrm>
          <a:prstGeom prst="rect">
            <a:avLst/>
          </a:prstGeom>
          <a:noFill/>
          <a:ln>
            <a:noFill/>
          </a:ln>
        </p:spPr>
        <p:txBody>
          <a:bodyPr anchorCtr="0" anchor="t" bIns="0" lIns="0" spcFirstLastPara="1" rIns="0" wrap="square" tIns="14000">
            <a:spAutoFit/>
          </a:bodyPr>
          <a:lstStyle/>
          <a:p>
            <a:pPr indent="0" lvl="0" marL="14003" rtl="0" algn="l">
              <a:spcBef>
                <a:spcPts val="0"/>
              </a:spcBef>
              <a:spcAft>
                <a:spcPts val="0"/>
              </a:spcAft>
              <a:buNone/>
            </a:pPr>
            <a:r>
              <a:rPr lang="en-US" sz="3900">
                <a:solidFill>
                  <a:srgbClr val="000000"/>
                </a:solidFill>
                <a:latin typeface="Times New Roman"/>
                <a:ea typeface="Times New Roman"/>
                <a:cs typeface="Times New Roman"/>
                <a:sym typeface="Times New Roman"/>
              </a:rPr>
              <a:t>B</a:t>
            </a:r>
            <a:r>
              <a:rPr lang="en-US" sz="5100">
                <a:solidFill>
                  <a:srgbClr val="000000"/>
                </a:solidFill>
                <a:latin typeface="Times New Roman"/>
                <a:ea typeface="Times New Roman"/>
                <a:cs typeface="Times New Roman"/>
                <a:sym typeface="Times New Roman"/>
              </a:rPr>
              <a:t>)	</a:t>
            </a:r>
            <a:r>
              <a:rPr b="1" lang="en-US" sz="3200">
                <a:solidFill>
                  <a:srgbClr val="000000"/>
                </a:solidFill>
                <a:latin typeface="Times New Roman"/>
                <a:ea typeface="Times New Roman"/>
                <a:cs typeface="Times New Roman"/>
                <a:sym typeface="Times New Roman"/>
              </a:rPr>
              <a:t>Mobile	and	wired</a:t>
            </a:r>
            <a:r>
              <a:rPr lang="en-US" sz="3200">
                <a:solidFill>
                  <a:srgbClr val="000000"/>
                </a:solidFill>
                <a:latin typeface="Times New Roman"/>
                <a:ea typeface="Times New Roman"/>
                <a:cs typeface="Times New Roman"/>
                <a:sym typeface="Times New Roman"/>
              </a:rPr>
              <a:t>:	The	most	of	the</a:t>
            </a:r>
            <a:endParaRPr sz="3200">
              <a:latin typeface="Times New Roman"/>
              <a:ea typeface="Times New Roman"/>
              <a:cs typeface="Times New Roman"/>
              <a:sym typeface="Times New Roman"/>
            </a:endParaRPr>
          </a:p>
        </p:txBody>
      </p:sp>
      <p:sp>
        <p:nvSpPr>
          <p:cNvPr id="167" name="Google Shape;167;p18"/>
          <p:cNvSpPr txBox="1"/>
          <p:nvPr/>
        </p:nvSpPr>
        <p:spPr>
          <a:xfrm>
            <a:off x="457974" y="810906"/>
            <a:ext cx="9522889" cy="552749"/>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portable	computing	devices	fall	within	this</a:t>
            </a:r>
            <a:endParaRPr sz="3500">
              <a:solidFill>
                <a:schemeClr val="dk1"/>
              </a:solidFill>
              <a:latin typeface="Times New Roman"/>
              <a:ea typeface="Times New Roman"/>
              <a:cs typeface="Times New Roman"/>
              <a:sym typeface="Times New Roman"/>
            </a:endParaRPr>
          </a:p>
        </p:txBody>
      </p:sp>
      <p:sp>
        <p:nvSpPr>
          <p:cNvPr id="168" name="Google Shape;168;p18"/>
          <p:cNvSpPr txBox="1"/>
          <p:nvPr/>
        </p:nvSpPr>
        <p:spPr>
          <a:xfrm>
            <a:off x="457973" y="1348707"/>
            <a:ext cx="3020938"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category.	We</a:t>
            </a:r>
            <a:endParaRPr sz="3500">
              <a:solidFill>
                <a:schemeClr val="dk1"/>
              </a:solidFill>
              <a:latin typeface="Times New Roman"/>
              <a:ea typeface="Times New Roman"/>
              <a:cs typeface="Times New Roman"/>
              <a:sym typeface="Times New Roman"/>
            </a:endParaRPr>
          </a:p>
        </p:txBody>
      </p:sp>
      <p:sp>
        <p:nvSpPr>
          <p:cNvPr id="169" name="Google Shape;169;p18"/>
          <p:cNvSpPr txBox="1"/>
          <p:nvPr/>
        </p:nvSpPr>
        <p:spPr>
          <a:xfrm>
            <a:off x="5713923" y="1348707"/>
            <a:ext cx="1265377"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easily</a:t>
            </a:r>
            <a:endParaRPr sz="3500">
              <a:solidFill>
                <a:schemeClr val="dk1"/>
              </a:solidFill>
              <a:latin typeface="Times New Roman"/>
              <a:ea typeface="Times New Roman"/>
              <a:cs typeface="Times New Roman"/>
              <a:sym typeface="Times New Roman"/>
            </a:endParaRPr>
          </a:p>
        </p:txBody>
      </p:sp>
      <p:sp>
        <p:nvSpPr>
          <p:cNvPr id="170" name="Google Shape;170;p18"/>
          <p:cNvSpPr txBox="1"/>
          <p:nvPr/>
        </p:nvSpPr>
        <p:spPr>
          <a:xfrm>
            <a:off x="7306159" y="1348707"/>
            <a:ext cx="1156136"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carry</a:t>
            </a:r>
            <a:endParaRPr sz="3500">
              <a:solidFill>
                <a:schemeClr val="dk1"/>
              </a:solidFill>
              <a:latin typeface="Times New Roman"/>
              <a:ea typeface="Times New Roman"/>
              <a:cs typeface="Times New Roman"/>
              <a:sym typeface="Times New Roman"/>
            </a:endParaRPr>
          </a:p>
        </p:txBody>
      </p:sp>
      <p:sp>
        <p:nvSpPr>
          <p:cNvPr id="171" name="Google Shape;171;p18"/>
          <p:cNvSpPr txBox="1"/>
          <p:nvPr/>
        </p:nvSpPr>
        <p:spPr>
          <a:xfrm>
            <a:off x="8789072" y="1348707"/>
            <a:ext cx="1194650"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these</a:t>
            </a:r>
            <a:endParaRPr sz="3500">
              <a:solidFill>
                <a:schemeClr val="dk1"/>
              </a:solidFill>
              <a:latin typeface="Times New Roman"/>
              <a:ea typeface="Times New Roman"/>
              <a:cs typeface="Times New Roman"/>
              <a:sym typeface="Times New Roman"/>
            </a:endParaRPr>
          </a:p>
        </p:txBody>
      </p:sp>
      <p:sp>
        <p:nvSpPr>
          <p:cNvPr id="172" name="Google Shape;172;p18"/>
          <p:cNvSpPr txBox="1"/>
          <p:nvPr/>
        </p:nvSpPr>
        <p:spPr>
          <a:xfrm>
            <a:off x="457974" y="1348708"/>
            <a:ext cx="4929158" cy="1091358"/>
          </a:xfrm>
          <a:prstGeom prst="rect">
            <a:avLst/>
          </a:prstGeom>
          <a:noFill/>
          <a:ln>
            <a:noFill/>
          </a:ln>
        </p:spPr>
        <p:txBody>
          <a:bodyPr anchorCtr="0" anchor="t" bIns="0" lIns="0" spcFirstLastPara="1" rIns="0" wrap="square" tIns="14000">
            <a:spAutoFit/>
          </a:bodyPr>
          <a:lstStyle/>
          <a:p>
            <a:pPr indent="4110665" lvl="0" marL="14003" marR="5602" rtl="0" algn="l">
              <a:spcBef>
                <a:spcPts val="0"/>
              </a:spcBef>
              <a:spcAft>
                <a:spcPts val="0"/>
              </a:spcAft>
              <a:buNone/>
            </a:pPr>
            <a:r>
              <a:rPr lang="en-US" sz="3500">
                <a:solidFill>
                  <a:schemeClr val="dk1"/>
                </a:solidFill>
                <a:latin typeface="Times New Roman"/>
                <a:ea typeface="Times New Roman"/>
                <a:cs typeface="Times New Roman"/>
                <a:sym typeface="Times New Roman"/>
              </a:rPr>
              <a:t>can  devices	(eg:	laptops)</a:t>
            </a:r>
            <a:endParaRPr sz="3500">
              <a:solidFill>
                <a:schemeClr val="dk1"/>
              </a:solidFill>
              <a:latin typeface="Times New Roman"/>
              <a:ea typeface="Times New Roman"/>
              <a:cs typeface="Times New Roman"/>
              <a:sym typeface="Times New Roman"/>
            </a:endParaRPr>
          </a:p>
        </p:txBody>
      </p:sp>
      <p:sp>
        <p:nvSpPr>
          <p:cNvPr id="173" name="Google Shape;173;p18"/>
          <p:cNvSpPr txBox="1"/>
          <p:nvPr/>
        </p:nvSpPr>
        <p:spPr>
          <a:xfrm>
            <a:off x="5566166" y="1885112"/>
            <a:ext cx="4416564"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from	one	place	to</a:t>
            </a:r>
            <a:endParaRPr sz="3500">
              <a:solidFill>
                <a:schemeClr val="dk1"/>
              </a:solidFill>
              <a:latin typeface="Times New Roman"/>
              <a:ea typeface="Times New Roman"/>
              <a:cs typeface="Times New Roman"/>
              <a:sym typeface="Times New Roman"/>
            </a:endParaRPr>
          </a:p>
        </p:txBody>
      </p:sp>
      <p:sp>
        <p:nvSpPr>
          <p:cNvPr id="174" name="Google Shape;174;p18"/>
          <p:cNvSpPr txBox="1"/>
          <p:nvPr/>
        </p:nvSpPr>
        <p:spPr>
          <a:xfrm>
            <a:off x="85433" y="2422913"/>
            <a:ext cx="9901031" cy="4977037"/>
          </a:xfrm>
          <a:prstGeom prst="rect">
            <a:avLst/>
          </a:prstGeom>
          <a:noFill/>
          <a:ln>
            <a:noFill/>
          </a:ln>
        </p:spPr>
        <p:txBody>
          <a:bodyPr anchorCtr="0" anchor="t" bIns="0" lIns="0" spcFirstLastPara="1" rIns="0" wrap="square" tIns="14000">
            <a:spAutoFit/>
          </a:bodyPr>
          <a:lstStyle/>
          <a:p>
            <a:pPr indent="0" lvl="0" marL="386491" marR="7701" rtl="0" algn="just">
              <a:spcBef>
                <a:spcPts val="0"/>
              </a:spcBef>
              <a:spcAft>
                <a:spcPts val="0"/>
              </a:spcAft>
              <a:buNone/>
            </a:pPr>
            <a:r>
              <a:rPr lang="en-US" sz="3500">
                <a:solidFill>
                  <a:schemeClr val="dk1"/>
                </a:solidFill>
                <a:latin typeface="Times New Roman"/>
                <a:ea typeface="Times New Roman"/>
                <a:cs typeface="Times New Roman"/>
                <a:sym typeface="Times New Roman"/>
              </a:rPr>
              <a:t>another place and reconnecting to the  organization’s network via the telephone  lines or a modem.</a:t>
            </a:r>
            <a:endParaRPr sz="3500">
              <a:solidFill>
                <a:schemeClr val="dk1"/>
              </a:solidFill>
              <a:latin typeface="Times New Roman"/>
              <a:ea typeface="Times New Roman"/>
              <a:cs typeface="Times New Roman"/>
              <a:sym typeface="Times New Roman"/>
            </a:endParaRPr>
          </a:p>
          <a:p>
            <a:pPr indent="-372488" lvl="0" marL="386491" marR="5602" rtl="0" algn="r">
              <a:spcBef>
                <a:spcPts val="882"/>
              </a:spcBef>
              <a:spcAft>
                <a:spcPts val="0"/>
              </a:spcAft>
              <a:buNone/>
            </a:pPr>
            <a:r>
              <a:rPr lang="en-US" sz="3500">
                <a:solidFill>
                  <a:schemeClr val="dk1"/>
                </a:solidFill>
                <a:latin typeface="Times New Roman"/>
                <a:ea typeface="Times New Roman"/>
                <a:cs typeface="Times New Roman"/>
                <a:sym typeface="Times New Roman"/>
              </a:rPr>
              <a:t>C) </a:t>
            </a:r>
            <a:r>
              <a:rPr b="1" lang="en-US" sz="3200">
                <a:solidFill>
                  <a:schemeClr val="dk1"/>
                </a:solidFill>
                <a:latin typeface="Times New Roman"/>
                <a:ea typeface="Times New Roman"/>
                <a:cs typeface="Times New Roman"/>
                <a:sym typeface="Times New Roman"/>
              </a:rPr>
              <a:t>Fixed and wireless:</a:t>
            </a:r>
            <a:r>
              <a:rPr lang="en-US" sz="3500">
                <a:solidFill>
                  <a:schemeClr val="dk1"/>
                </a:solidFill>
                <a:latin typeface="Times New Roman"/>
                <a:ea typeface="Times New Roman"/>
                <a:cs typeface="Times New Roman"/>
                <a:sym typeface="Times New Roman"/>
              </a:rPr>
              <a:t> This kind of technique  is especially used for installing networks in  historical	places	such	as	buildings	to  avoid	damages	by	fixing	cables	and		other  equipment.	 This	method	can	also	be</a:t>
            </a:r>
            <a:endParaRPr sz="3500">
              <a:solidFill>
                <a:schemeClr val="dk1"/>
              </a:solidFill>
              <a:latin typeface="Times New Roman"/>
              <a:ea typeface="Times New Roman"/>
              <a:cs typeface="Times New Roman"/>
              <a:sym typeface="Times New Roman"/>
            </a:endParaRPr>
          </a:p>
          <a:p>
            <a:pPr indent="0" lvl="0" marL="386491" marR="0" rtl="0" algn="just">
              <a:lnSpc>
                <a:spcPct val="120628"/>
              </a:lnSpc>
              <a:spcBef>
                <a:spcPts val="0"/>
              </a:spcBef>
              <a:spcAft>
                <a:spcPts val="0"/>
              </a:spcAft>
              <a:buNone/>
            </a:pPr>
            <a:r>
              <a:rPr lang="en-US" sz="3500">
                <a:solidFill>
                  <a:schemeClr val="dk1"/>
                </a:solidFill>
                <a:latin typeface="Times New Roman"/>
                <a:ea typeface="Times New Roman"/>
                <a:cs typeface="Times New Roman"/>
                <a:sym typeface="Times New Roman"/>
              </a:rPr>
              <a:t>used for fastest network setup.</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nvSpPr>
        <p:spPr>
          <a:xfrm>
            <a:off x="85431" y="37814"/>
            <a:ext cx="9898930"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D)	</a:t>
            </a:r>
            <a:r>
              <a:rPr b="1" lang="en-US" sz="3500">
                <a:solidFill>
                  <a:schemeClr val="dk1"/>
                </a:solidFill>
                <a:latin typeface="Times New Roman"/>
                <a:ea typeface="Times New Roman"/>
                <a:cs typeface="Times New Roman"/>
                <a:sym typeface="Times New Roman"/>
              </a:rPr>
              <a:t>Mobile	and	wireless</a:t>
            </a:r>
            <a:r>
              <a:rPr lang="en-US" sz="3500">
                <a:solidFill>
                  <a:schemeClr val="dk1"/>
                </a:solidFill>
                <a:latin typeface="Times New Roman"/>
                <a:ea typeface="Times New Roman"/>
                <a:cs typeface="Times New Roman"/>
                <a:sym typeface="Times New Roman"/>
              </a:rPr>
              <a:t>:	This	is	the	most</a:t>
            </a:r>
            <a:endParaRPr sz="3500">
              <a:solidFill>
                <a:schemeClr val="dk1"/>
              </a:solidFill>
              <a:latin typeface="Times New Roman"/>
              <a:ea typeface="Times New Roman"/>
              <a:cs typeface="Times New Roman"/>
              <a:sym typeface="Times New Roman"/>
            </a:endParaRPr>
          </a:p>
        </p:txBody>
      </p:sp>
      <p:sp>
        <p:nvSpPr>
          <p:cNvPr id="180" name="Google Shape;180;p19"/>
          <p:cNvSpPr txBox="1"/>
          <p:nvPr/>
        </p:nvSpPr>
        <p:spPr>
          <a:xfrm>
            <a:off x="457973" y="575617"/>
            <a:ext cx="4179174"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recent	technique,</a:t>
            </a:r>
            <a:endParaRPr sz="3500">
              <a:solidFill>
                <a:schemeClr val="dk1"/>
              </a:solidFill>
              <a:latin typeface="Times New Roman"/>
              <a:ea typeface="Times New Roman"/>
              <a:cs typeface="Times New Roman"/>
              <a:sym typeface="Times New Roman"/>
            </a:endParaRPr>
          </a:p>
        </p:txBody>
      </p:sp>
      <p:sp>
        <p:nvSpPr>
          <p:cNvPr id="181" name="Google Shape;181;p19"/>
          <p:cNvSpPr txBox="1"/>
          <p:nvPr/>
        </p:nvSpPr>
        <p:spPr>
          <a:xfrm>
            <a:off x="4822418" y="575618"/>
            <a:ext cx="2513947" cy="1091358"/>
          </a:xfrm>
          <a:prstGeom prst="rect">
            <a:avLst/>
          </a:prstGeom>
          <a:noFill/>
          <a:ln>
            <a:noFill/>
          </a:ln>
        </p:spPr>
        <p:txBody>
          <a:bodyPr anchorCtr="0" anchor="t" bIns="0" lIns="0" spcFirstLastPara="1" rIns="0" wrap="square" tIns="14000">
            <a:spAutoFit/>
          </a:bodyPr>
          <a:lstStyle/>
          <a:p>
            <a:pPr indent="266763" lvl="0" marL="14003" marR="5602" rtl="0" algn="l">
              <a:spcBef>
                <a:spcPts val="0"/>
              </a:spcBef>
              <a:spcAft>
                <a:spcPts val="0"/>
              </a:spcAft>
              <a:buNone/>
            </a:pPr>
            <a:r>
              <a:rPr lang="en-US" sz="3500">
                <a:solidFill>
                  <a:schemeClr val="dk1"/>
                </a:solidFill>
                <a:latin typeface="Times New Roman"/>
                <a:ea typeface="Times New Roman"/>
                <a:cs typeface="Times New Roman"/>
                <a:sym typeface="Times New Roman"/>
              </a:rPr>
              <a:t>in	which  user,		who</a:t>
            </a:r>
            <a:endParaRPr sz="3500">
              <a:solidFill>
                <a:schemeClr val="dk1"/>
              </a:solidFill>
              <a:latin typeface="Times New Roman"/>
              <a:ea typeface="Times New Roman"/>
              <a:cs typeface="Times New Roman"/>
              <a:sym typeface="Times New Roman"/>
            </a:endParaRPr>
          </a:p>
        </p:txBody>
      </p:sp>
      <p:sp>
        <p:nvSpPr>
          <p:cNvPr id="182" name="Google Shape;182;p19"/>
          <p:cNvSpPr txBox="1"/>
          <p:nvPr/>
        </p:nvSpPr>
        <p:spPr>
          <a:xfrm>
            <a:off x="7637444" y="575618"/>
            <a:ext cx="2348685" cy="1091358"/>
          </a:xfrm>
          <a:prstGeom prst="rect">
            <a:avLst/>
          </a:prstGeom>
          <a:noFill/>
          <a:ln>
            <a:noFill/>
          </a:ln>
        </p:spPr>
        <p:txBody>
          <a:bodyPr anchorCtr="0" anchor="t" bIns="0" lIns="0" spcFirstLastPara="1" rIns="0" wrap="square" tIns="14000">
            <a:spAutoFit/>
          </a:bodyPr>
          <a:lstStyle/>
          <a:p>
            <a:pPr indent="150535" lvl="0" marL="14003" marR="5602" rtl="0" algn="l">
              <a:spcBef>
                <a:spcPts val="0"/>
              </a:spcBef>
              <a:spcAft>
                <a:spcPts val="0"/>
              </a:spcAft>
              <a:buNone/>
            </a:pPr>
            <a:r>
              <a:rPr lang="en-US" sz="3500">
                <a:solidFill>
                  <a:schemeClr val="dk1"/>
                </a:solidFill>
                <a:latin typeface="Times New Roman"/>
                <a:ea typeface="Times New Roman"/>
                <a:cs typeface="Times New Roman"/>
                <a:sym typeface="Times New Roman"/>
              </a:rPr>
              <a:t>no	cable  can	 roam</a:t>
            </a:r>
            <a:endParaRPr sz="3500">
              <a:solidFill>
                <a:schemeClr val="dk1"/>
              </a:solidFill>
              <a:latin typeface="Times New Roman"/>
              <a:ea typeface="Times New Roman"/>
              <a:cs typeface="Times New Roman"/>
              <a:sym typeface="Times New Roman"/>
            </a:endParaRPr>
          </a:p>
        </p:txBody>
      </p:sp>
      <p:sp>
        <p:nvSpPr>
          <p:cNvPr id="183" name="Google Shape;183;p19"/>
          <p:cNvSpPr txBox="1"/>
          <p:nvPr/>
        </p:nvSpPr>
        <p:spPr>
          <a:xfrm>
            <a:off x="2804311" y="1113421"/>
            <a:ext cx="1967742" cy="1110447"/>
          </a:xfrm>
          <a:prstGeom prst="rect">
            <a:avLst/>
          </a:prstGeom>
          <a:noFill/>
          <a:ln>
            <a:noFill/>
          </a:ln>
        </p:spPr>
        <p:txBody>
          <a:bodyPr anchorCtr="0" anchor="t" bIns="0" lIns="0" spcFirstLastPara="1" rIns="0" wrap="square" tIns="32900">
            <a:spAutoFit/>
          </a:bodyPr>
          <a:lstStyle/>
          <a:p>
            <a:pPr indent="-109225" lvl="0" marL="122529" marR="5602" rtl="0" algn="l">
              <a:lnSpc>
                <a:spcPct val="120628"/>
              </a:lnSpc>
              <a:spcBef>
                <a:spcPts val="0"/>
              </a:spcBef>
              <a:spcAft>
                <a:spcPts val="0"/>
              </a:spcAft>
              <a:buNone/>
            </a:pPr>
            <a:r>
              <a:rPr lang="en-US" sz="3500">
                <a:solidFill>
                  <a:schemeClr val="dk1"/>
                </a:solidFill>
                <a:latin typeface="Times New Roman"/>
                <a:ea typeface="Times New Roman"/>
                <a:cs typeface="Times New Roman"/>
                <a:sym typeface="Times New Roman"/>
              </a:rPr>
              <a:t>the  different</a:t>
            </a:r>
            <a:endParaRPr sz="3500">
              <a:solidFill>
                <a:schemeClr val="dk1"/>
              </a:solidFill>
              <a:latin typeface="Times New Roman"/>
              <a:ea typeface="Times New Roman"/>
              <a:cs typeface="Times New Roman"/>
              <a:sym typeface="Times New Roman"/>
            </a:endParaRPr>
          </a:p>
        </p:txBody>
      </p:sp>
      <p:sp>
        <p:nvSpPr>
          <p:cNvPr id="184" name="Google Shape;184;p19"/>
          <p:cNvSpPr txBox="1"/>
          <p:nvPr/>
        </p:nvSpPr>
        <p:spPr>
          <a:xfrm>
            <a:off x="5400493" y="1649822"/>
            <a:ext cx="1777970"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wireless</a:t>
            </a:r>
            <a:endParaRPr sz="3500">
              <a:solidFill>
                <a:schemeClr val="dk1"/>
              </a:solidFill>
              <a:latin typeface="Times New Roman"/>
              <a:ea typeface="Times New Roman"/>
              <a:cs typeface="Times New Roman"/>
              <a:sym typeface="Times New Roman"/>
            </a:endParaRPr>
          </a:p>
        </p:txBody>
      </p:sp>
      <p:sp>
        <p:nvSpPr>
          <p:cNvPr id="185" name="Google Shape;185;p19"/>
          <p:cNvSpPr txBox="1"/>
          <p:nvPr/>
        </p:nvSpPr>
        <p:spPr>
          <a:xfrm>
            <a:off x="457974" y="1113420"/>
            <a:ext cx="1972643" cy="1629967"/>
          </a:xfrm>
          <a:prstGeom prst="rect">
            <a:avLst/>
          </a:prstGeom>
          <a:noFill/>
          <a:ln>
            <a:noFill/>
          </a:ln>
        </p:spPr>
        <p:txBody>
          <a:bodyPr anchorCtr="0" anchor="t" bIns="0" lIns="0" spcFirstLastPara="1" rIns="0" wrap="square" tIns="14000">
            <a:spAutoFit/>
          </a:bodyPr>
          <a:lstStyle/>
          <a:p>
            <a:pPr indent="0" lvl="0" marL="14003" marR="5602" rtl="0" algn="l">
              <a:lnSpc>
                <a:spcPct val="99900"/>
              </a:lnSpc>
              <a:spcBef>
                <a:spcPts val="0"/>
              </a:spcBef>
              <a:spcAft>
                <a:spcPts val="0"/>
              </a:spcAft>
              <a:buNone/>
            </a:pPr>
            <a:r>
              <a:rPr lang="en-US" sz="3500">
                <a:solidFill>
                  <a:schemeClr val="dk1"/>
                </a:solidFill>
                <a:latin typeface="Times New Roman"/>
                <a:ea typeface="Times New Roman"/>
                <a:cs typeface="Times New Roman"/>
                <a:sym typeface="Times New Roman"/>
              </a:rPr>
              <a:t>restricts,  between  Eg:GSM</a:t>
            </a:r>
            <a:endParaRPr sz="3500">
              <a:solidFill>
                <a:schemeClr val="dk1"/>
              </a:solidFill>
              <a:latin typeface="Times New Roman"/>
              <a:ea typeface="Times New Roman"/>
              <a:cs typeface="Times New Roman"/>
              <a:sym typeface="Times New Roman"/>
            </a:endParaRPr>
          </a:p>
        </p:txBody>
      </p:sp>
      <p:sp>
        <p:nvSpPr>
          <p:cNvPr id="186" name="Google Shape;186;p19"/>
          <p:cNvSpPr txBox="1"/>
          <p:nvPr/>
        </p:nvSpPr>
        <p:spPr>
          <a:xfrm>
            <a:off x="2630493" y="2187626"/>
            <a:ext cx="4590930"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–Global	system	for</a:t>
            </a:r>
            <a:endParaRPr sz="3500">
              <a:solidFill>
                <a:schemeClr val="dk1"/>
              </a:solidFill>
              <a:latin typeface="Times New Roman"/>
              <a:ea typeface="Times New Roman"/>
              <a:cs typeface="Times New Roman"/>
              <a:sym typeface="Times New Roman"/>
            </a:endParaRPr>
          </a:p>
        </p:txBody>
      </p:sp>
      <p:sp>
        <p:nvSpPr>
          <p:cNvPr id="187" name="Google Shape;187;p19"/>
          <p:cNvSpPr txBox="1"/>
          <p:nvPr/>
        </p:nvSpPr>
        <p:spPr>
          <a:xfrm>
            <a:off x="7807766" y="1649822"/>
            <a:ext cx="2180621" cy="1091358"/>
          </a:xfrm>
          <a:prstGeom prst="rect">
            <a:avLst/>
          </a:prstGeom>
          <a:noFill/>
          <a:ln>
            <a:noFill/>
          </a:ln>
        </p:spPr>
        <p:txBody>
          <a:bodyPr anchorCtr="0" anchor="t" bIns="0" lIns="0" spcFirstLastPara="1" rIns="0" wrap="square" tIns="14000">
            <a:spAutoFit/>
          </a:bodyPr>
          <a:lstStyle/>
          <a:p>
            <a:pPr indent="0" lvl="0" marL="0" marR="5602" rtl="0" algn="r">
              <a:spcBef>
                <a:spcPts val="0"/>
              </a:spcBef>
              <a:spcAft>
                <a:spcPts val="0"/>
              </a:spcAft>
              <a:buNone/>
            </a:pPr>
            <a:r>
              <a:rPr lang="en-US" sz="3500">
                <a:solidFill>
                  <a:schemeClr val="dk1"/>
                </a:solidFill>
                <a:latin typeface="Times New Roman"/>
                <a:ea typeface="Times New Roman"/>
                <a:cs typeface="Times New Roman"/>
                <a:sym typeface="Times New Roman"/>
              </a:rPr>
              <a:t>networks.</a:t>
            </a:r>
            <a:endParaRPr sz="3500">
              <a:solidFill>
                <a:schemeClr val="dk1"/>
              </a:solidFill>
              <a:latin typeface="Times New Roman"/>
              <a:ea typeface="Times New Roman"/>
              <a:cs typeface="Times New Roman"/>
              <a:sym typeface="Times New Roman"/>
            </a:endParaRPr>
          </a:p>
          <a:p>
            <a:pPr indent="0" lvl="0" marL="0" marR="8403" rtl="0" algn="r">
              <a:spcBef>
                <a:spcPts val="0"/>
              </a:spcBef>
              <a:spcAft>
                <a:spcPts val="0"/>
              </a:spcAft>
              <a:buNone/>
            </a:pPr>
            <a:r>
              <a:rPr lang="en-US" sz="3500">
                <a:solidFill>
                  <a:schemeClr val="dk1"/>
                </a:solidFill>
                <a:latin typeface="Times New Roman"/>
                <a:ea typeface="Times New Roman"/>
                <a:cs typeface="Times New Roman"/>
                <a:sym typeface="Times New Roman"/>
              </a:rPr>
              <a:t>mobile</a:t>
            </a:r>
            <a:endParaRPr sz="3500">
              <a:solidFill>
                <a:schemeClr val="dk1"/>
              </a:solidFill>
              <a:latin typeface="Times New Roman"/>
              <a:ea typeface="Times New Roman"/>
              <a:cs typeface="Times New Roman"/>
              <a:sym typeface="Times New Roman"/>
            </a:endParaRPr>
          </a:p>
        </p:txBody>
      </p:sp>
      <p:sp>
        <p:nvSpPr>
          <p:cNvPr id="188" name="Google Shape;188;p19"/>
          <p:cNvSpPr txBox="1"/>
          <p:nvPr/>
        </p:nvSpPr>
        <p:spPr>
          <a:xfrm>
            <a:off x="85431" y="2613387"/>
            <a:ext cx="4774399" cy="3272724"/>
          </a:xfrm>
          <a:prstGeom prst="rect">
            <a:avLst/>
          </a:prstGeom>
          <a:noFill/>
          <a:ln>
            <a:noFill/>
          </a:ln>
        </p:spPr>
        <p:txBody>
          <a:bodyPr anchorCtr="0" anchor="t" bIns="0" lIns="0" spcFirstLastPara="1" rIns="0" wrap="square" tIns="14000">
            <a:spAutoFit/>
          </a:bodyPr>
          <a:lstStyle/>
          <a:p>
            <a:pPr indent="372488" lvl="0" marL="14003" marR="5602" rtl="0" algn="l">
              <a:lnSpc>
                <a:spcPct val="120800"/>
              </a:lnSpc>
              <a:spcBef>
                <a:spcPts val="0"/>
              </a:spcBef>
              <a:spcAft>
                <a:spcPts val="0"/>
              </a:spcAft>
              <a:buNone/>
            </a:pPr>
            <a:r>
              <a:rPr lang="en-US" sz="3500">
                <a:solidFill>
                  <a:schemeClr val="dk1"/>
                </a:solidFill>
                <a:latin typeface="Times New Roman"/>
                <a:ea typeface="Times New Roman"/>
                <a:cs typeface="Times New Roman"/>
                <a:sym typeface="Times New Roman"/>
              </a:rPr>
              <a:t>communications</a:t>
            </a:r>
            <a:r>
              <a:rPr lang="en-US" sz="2200">
                <a:solidFill>
                  <a:schemeClr val="dk1"/>
                </a:solidFill>
                <a:latin typeface="Arial"/>
                <a:ea typeface="Arial"/>
                <a:cs typeface="Arial"/>
                <a:sym typeface="Arial"/>
              </a:rPr>
              <a:t>.  </a:t>
            </a:r>
            <a:r>
              <a:rPr lang="en-US" sz="3500">
                <a:solidFill>
                  <a:srgbClr val="FF0000"/>
                </a:solidFill>
                <a:latin typeface="Times New Roman"/>
                <a:ea typeface="Times New Roman"/>
                <a:cs typeface="Times New Roman"/>
                <a:sym typeface="Times New Roman"/>
              </a:rPr>
              <a:t>Limitations of MC:  </a:t>
            </a:r>
            <a:r>
              <a:rPr lang="en-US" sz="3500">
                <a:solidFill>
                  <a:schemeClr val="dk1"/>
                </a:solidFill>
                <a:latin typeface="Times New Roman"/>
                <a:ea typeface="Times New Roman"/>
                <a:cs typeface="Times New Roman"/>
                <a:sym typeface="Times New Roman"/>
              </a:rPr>
              <a:t>1.Power consumption  2.Tiny Keypads  3.Small Displays</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0"/>
          <p:cNvSpPr txBox="1"/>
          <p:nvPr/>
        </p:nvSpPr>
        <p:spPr>
          <a:xfrm>
            <a:off x="85431" y="0"/>
            <a:ext cx="9903132" cy="6896930"/>
          </a:xfrm>
          <a:prstGeom prst="rect">
            <a:avLst/>
          </a:prstGeom>
          <a:noFill/>
          <a:ln>
            <a:noFill/>
          </a:ln>
        </p:spPr>
        <p:txBody>
          <a:bodyPr anchorCtr="0" anchor="t" bIns="0" lIns="0" spcFirstLastPara="1" rIns="0" wrap="square" tIns="124625">
            <a:spAutoFit/>
          </a:bodyPr>
          <a:lstStyle/>
          <a:p>
            <a:pPr indent="0" lvl="0" marL="3500" marR="0" rtl="0" algn="ctr">
              <a:spcBef>
                <a:spcPts val="0"/>
              </a:spcBef>
              <a:spcAft>
                <a:spcPts val="0"/>
              </a:spcAft>
              <a:buNone/>
            </a:pPr>
            <a:r>
              <a:rPr lang="en-US" sz="3500">
                <a:solidFill>
                  <a:srgbClr val="FF0000"/>
                </a:solidFill>
                <a:latin typeface="Times New Roman"/>
                <a:ea typeface="Times New Roman"/>
                <a:cs typeface="Times New Roman"/>
                <a:sym typeface="Times New Roman"/>
              </a:rPr>
              <a:t>MOBILE COMMUNICATION</a:t>
            </a:r>
            <a:endParaRPr sz="3500">
              <a:solidFill>
                <a:schemeClr val="dk1"/>
              </a:solidFill>
              <a:latin typeface="Times New Roman"/>
              <a:ea typeface="Times New Roman"/>
              <a:cs typeface="Times New Roman"/>
              <a:sym typeface="Times New Roman"/>
            </a:endParaRPr>
          </a:p>
          <a:p>
            <a:pPr indent="-372488" lvl="0" marL="386491" marR="7701" rtl="0" algn="just">
              <a:spcBef>
                <a:spcPts val="871"/>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Communication is a two way transmission and  reception of data, voice, or multimedia  content through a fiber, wire, or wireless  medium.</a:t>
            </a:r>
            <a:endParaRPr sz="3500">
              <a:solidFill>
                <a:schemeClr val="dk1"/>
              </a:solidFill>
              <a:latin typeface="Times New Roman"/>
              <a:ea typeface="Times New Roman"/>
              <a:cs typeface="Times New Roman"/>
              <a:sym typeface="Times New Roman"/>
            </a:endParaRPr>
          </a:p>
          <a:p>
            <a:pPr indent="-372488" lvl="0" marL="386491" marR="5602" rtl="0" algn="just">
              <a:lnSpc>
                <a:spcPct val="99900"/>
              </a:lnSpc>
              <a:spcBef>
                <a:spcPts val="882"/>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transmission takes place by  generating the signals according to defined  regulations, standards and protocols.</a:t>
            </a:r>
            <a:endParaRPr sz="3500">
              <a:solidFill>
                <a:schemeClr val="dk1"/>
              </a:solidFill>
              <a:latin typeface="Times New Roman"/>
              <a:ea typeface="Times New Roman"/>
              <a:cs typeface="Times New Roman"/>
              <a:sym typeface="Times New Roman"/>
            </a:endParaRPr>
          </a:p>
          <a:p>
            <a:pPr indent="-372488" lvl="0" marL="386491" marR="6302" rtl="0" algn="just">
              <a:lnSpc>
                <a:spcPct val="99900"/>
              </a:lnSpc>
              <a:spcBef>
                <a:spcPts val="888"/>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Here the signal can be defined as variation  of voltage ‘v’ or current ‘i’ between two  points in a circuit. The values of v or i  change as function of time t.</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1"/>
          <p:cNvSpPr txBox="1"/>
          <p:nvPr/>
        </p:nvSpPr>
        <p:spPr>
          <a:xfrm>
            <a:off x="85431" y="1"/>
            <a:ext cx="9900331" cy="7026585"/>
          </a:xfrm>
          <a:prstGeom prst="rect">
            <a:avLst/>
          </a:prstGeom>
          <a:noFill/>
          <a:ln>
            <a:noFill/>
          </a:ln>
        </p:spPr>
        <p:txBody>
          <a:bodyPr anchorCtr="0" anchor="t" bIns="0" lIns="0" spcFirstLastPara="1" rIns="0" wrap="square" tIns="126025">
            <a:spAutoFit/>
          </a:bodyPr>
          <a:lstStyle/>
          <a:p>
            <a:pPr indent="0" lvl="0" marL="2604612" marR="0" rtl="0" algn="just">
              <a:spcBef>
                <a:spcPts val="0"/>
              </a:spcBef>
              <a:spcAft>
                <a:spcPts val="0"/>
              </a:spcAft>
              <a:buNone/>
            </a:pPr>
            <a:r>
              <a:rPr lang="en-US" sz="3500">
                <a:solidFill>
                  <a:srgbClr val="FF0000"/>
                </a:solidFill>
                <a:latin typeface="Times New Roman"/>
                <a:ea typeface="Times New Roman"/>
                <a:cs typeface="Times New Roman"/>
                <a:sym typeface="Times New Roman"/>
              </a:rPr>
              <a:t>Guided Transmission</a:t>
            </a:r>
            <a:endParaRPr sz="3500">
              <a:solidFill>
                <a:schemeClr val="dk1"/>
              </a:solidFill>
              <a:latin typeface="Times New Roman"/>
              <a:ea typeface="Times New Roman"/>
              <a:cs typeface="Times New Roman"/>
              <a:sym typeface="Times New Roman"/>
            </a:endParaRPr>
          </a:p>
          <a:p>
            <a:pPr indent="-372488" lvl="0" marL="386491" marR="6302" rtl="0" algn="just">
              <a:lnSpc>
                <a:spcPct val="99900"/>
              </a:lnSpc>
              <a:spcBef>
                <a:spcPts val="882"/>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Metal wires and optical fibers are used in  guided or wired transmission of data. The  guided transmission takes place using four  types of cables.</a:t>
            </a:r>
            <a:endParaRPr sz="3500">
              <a:solidFill>
                <a:schemeClr val="dk1"/>
              </a:solidFill>
              <a:latin typeface="Times New Roman"/>
              <a:ea typeface="Times New Roman"/>
              <a:cs typeface="Times New Roman"/>
              <a:sym typeface="Times New Roman"/>
            </a:endParaRPr>
          </a:p>
          <a:p>
            <a:pPr indent="-372488" lvl="0" marL="386491" marR="7000" rtl="0" algn="just">
              <a:spcBef>
                <a:spcPts val="882"/>
              </a:spcBef>
              <a:spcAft>
                <a:spcPts val="0"/>
              </a:spcAft>
              <a:buClr>
                <a:schemeClr val="dk1"/>
              </a:buClr>
              <a:buSzPts val="1800"/>
              <a:buFont typeface="Times New Roman"/>
              <a:buAutoNum type="romanLcParenR"/>
            </a:pPr>
            <a:r>
              <a:rPr lang="en-US" sz="1800">
                <a:solidFill>
                  <a:schemeClr val="dk1"/>
                </a:solidFill>
                <a:latin typeface="Calibri"/>
                <a:ea typeface="Calibri"/>
                <a:cs typeface="Calibri"/>
                <a:sym typeface="Calibri"/>
              </a:rPr>
              <a:t>	</a:t>
            </a:r>
            <a:r>
              <a:rPr b="1" lang="en-US" sz="3500">
                <a:solidFill>
                  <a:schemeClr val="dk1"/>
                </a:solidFill>
                <a:latin typeface="Times New Roman"/>
                <a:ea typeface="Times New Roman"/>
                <a:cs typeface="Times New Roman"/>
                <a:sym typeface="Times New Roman"/>
              </a:rPr>
              <a:t>Optical fibers</a:t>
            </a:r>
            <a:r>
              <a:rPr lang="en-US" sz="3500">
                <a:solidFill>
                  <a:schemeClr val="dk1"/>
                </a:solidFill>
                <a:latin typeface="Times New Roman"/>
                <a:ea typeface="Times New Roman"/>
                <a:cs typeface="Times New Roman"/>
                <a:sym typeface="Times New Roman"/>
              </a:rPr>
              <a:t> for signals of wavelength  1.35 – 1.5 µm.</a:t>
            </a:r>
            <a:endParaRPr sz="3500">
              <a:solidFill>
                <a:schemeClr val="dk1"/>
              </a:solidFill>
              <a:latin typeface="Times New Roman"/>
              <a:ea typeface="Times New Roman"/>
              <a:cs typeface="Times New Roman"/>
              <a:sym typeface="Times New Roman"/>
            </a:endParaRPr>
          </a:p>
          <a:p>
            <a:pPr indent="-372488" lvl="0" marL="386491" marR="5602" rtl="0" algn="just">
              <a:spcBef>
                <a:spcPts val="871"/>
              </a:spcBef>
              <a:spcAft>
                <a:spcPts val="0"/>
              </a:spcAft>
              <a:buClr>
                <a:schemeClr val="dk1"/>
              </a:buClr>
              <a:buSzPts val="3500"/>
              <a:buFont typeface="Times New Roman"/>
              <a:buAutoNum type="romanLcParenR"/>
            </a:pPr>
            <a:r>
              <a:rPr b="1" lang="en-US" sz="3500">
                <a:solidFill>
                  <a:schemeClr val="dk1"/>
                </a:solidFill>
                <a:latin typeface="Times New Roman"/>
                <a:ea typeface="Times New Roman"/>
                <a:cs typeface="Times New Roman"/>
                <a:sym typeface="Times New Roman"/>
              </a:rPr>
              <a:t>coaxial cable</a:t>
            </a:r>
            <a:r>
              <a:rPr lang="en-US" sz="3500">
                <a:solidFill>
                  <a:schemeClr val="dk1"/>
                </a:solidFill>
                <a:latin typeface="Times New Roman"/>
                <a:ea typeface="Times New Roman"/>
                <a:cs typeface="Times New Roman"/>
                <a:sym typeface="Times New Roman"/>
              </a:rPr>
              <a:t> for electrical signals of  frequency up to 500 MHz to a range of 40  m.</a:t>
            </a:r>
            <a:endParaRPr sz="3500">
              <a:solidFill>
                <a:schemeClr val="dk1"/>
              </a:solidFill>
              <a:latin typeface="Times New Roman"/>
              <a:ea typeface="Times New Roman"/>
              <a:cs typeface="Times New Roman"/>
              <a:sym typeface="Times New Roman"/>
            </a:endParaRPr>
          </a:p>
          <a:p>
            <a:pPr indent="-372488" lvl="0" marL="386491" marR="11202" rtl="0" algn="just">
              <a:spcBef>
                <a:spcPts val="882"/>
              </a:spcBef>
              <a:spcAft>
                <a:spcPts val="0"/>
              </a:spcAft>
              <a:buClr>
                <a:schemeClr val="dk1"/>
              </a:buClr>
              <a:buSzPts val="3500"/>
              <a:buFont typeface="Times New Roman"/>
              <a:buAutoNum type="romanLcParenR"/>
            </a:pPr>
            <a:r>
              <a:rPr b="1" lang="en-US" sz="3500">
                <a:solidFill>
                  <a:schemeClr val="dk1"/>
                </a:solidFill>
                <a:latin typeface="Times New Roman"/>
                <a:ea typeface="Times New Roman"/>
                <a:cs typeface="Times New Roman"/>
                <a:sym typeface="Times New Roman"/>
              </a:rPr>
              <a:t>Twisted pairs</a:t>
            </a:r>
            <a:r>
              <a:rPr lang="en-US" sz="3500">
                <a:solidFill>
                  <a:schemeClr val="dk1"/>
                </a:solidFill>
                <a:latin typeface="Times New Roman"/>
                <a:ea typeface="Times New Roman"/>
                <a:cs typeface="Times New Roman"/>
                <a:sym typeface="Times New Roman"/>
              </a:rPr>
              <a:t> for electrical signals of up  to 100 MHz to a range of 2 Km</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txBox="1"/>
          <p:nvPr/>
        </p:nvSpPr>
        <p:spPr>
          <a:xfrm>
            <a:off x="85431" y="37814"/>
            <a:ext cx="578418" cy="614304"/>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900">
                <a:solidFill>
                  <a:schemeClr val="dk1"/>
                </a:solidFill>
                <a:latin typeface="Times New Roman"/>
                <a:ea typeface="Times New Roman"/>
                <a:cs typeface="Times New Roman"/>
                <a:sym typeface="Times New Roman"/>
              </a:rPr>
              <a:t>iv)</a:t>
            </a:r>
            <a:endParaRPr sz="3900">
              <a:solidFill>
                <a:schemeClr val="dk1"/>
              </a:solidFill>
              <a:latin typeface="Times New Roman"/>
              <a:ea typeface="Times New Roman"/>
              <a:cs typeface="Times New Roman"/>
              <a:sym typeface="Times New Roman"/>
            </a:endParaRPr>
          </a:p>
        </p:txBody>
      </p:sp>
      <p:sp>
        <p:nvSpPr>
          <p:cNvPr id="204" name="Google Shape;204;p22"/>
          <p:cNvSpPr txBox="1"/>
          <p:nvPr/>
        </p:nvSpPr>
        <p:spPr>
          <a:xfrm>
            <a:off x="457973" y="626036"/>
            <a:ext cx="3930580"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transmission	of</a:t>
            </a:r>
            <a:endParaRPr sz="3500">
              <a:solidFill>
                <a:schemeClr val="dk1"/>
              </a:solidFill>
              <a:latin typeface="Times New Roman"/>
              <a:ea typeface="Times New Roman"/>
              <a:cs typeface="Times New Roman"/>
              <a:sym typeface="Times New Roman"/>
            </a:endParaRPr>
          </a:p>
        </p:txBody>
      </p:sp>
      <p:sp>
        <p:nvSpPr>
          <p:cNvPr id="205" name="Google Shape;205;p22"/>
          <p:cNvSpPr txBox="1"/>
          <p:nvPr/>
        </p:nvSpPr>
        <p:spPr>
          <a:xfrm>
            <a:off x="1268877" y="79831"/>
            <a:ext cx="6272264" cy="1104182"/>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b="1" lang="en-US" sz="3500">
                <a:solidFill>
                  <a:schemeClr val="dk1"/>
                </a:solidFill>
                <a:latin typeface="Times New Roman"/>
                <a:ea typeface="Times New Roman"/>
                <a:cs typeface="Times New Roman"/>
                <a:sym typeface="Times New Roman"/>
              </a:rPr>
              <a:t>Power	lines</a:t>
            </a:r>
            <a:r>
              <a:rPr lang="en-US" sz="3500">
                <a:solidFill>
                  <a:schemeClr val="dk1"/>
                </a:solidFill>
                <a:latin typeface="Times New Roman"/>
                <a:ea typeface="Times New Roman"/>
                <a:cs typeface="Times New Roman"/>
                <a:sym typeface="Times New Roman"/>
              </a:rPr>
              <a:t>	are	used</a:t>
            </a:r>
            <a:endParaRPr sz="3500">
              <a:solidFill>
                <a:schemeClr val="dk1"/>
              </a:solidFill>
              <a:latin typeface="Times New Roman"/>
              <a:ea typeface="Times New Roman"/>
              <a:cs typeface="Times New Roman"/>
              <a:sym typeface="Times New Roman"/>
            </a:endParaRPr>
          </a:p>
          <a:p>
            <a:pPr indent="0" lvl="0" marL="3752881" marR="0" rtl="0" algn="l">
              <a:spcBef>
                <a:spcPts val="66"/>
              </a:spcBef>
              <a:spcAft>
                <a:spcPts val="0"/>
              </a:spcAft>
              <a:buNone/>
            </a:pPr>
            <a:r>
              <a:rPr lang="en-US" sz="3500">
                <a:solidFill>
                  <a:schemeClr val="dk1"/>
                </a:solidFill>
                <a:latin typeface="Times New Roman"/>
                <a:ea typeface="Times New Roman"/>
                <a:cs typeface="Times New Roman"/>
                <a:sym typeface="Times New Roman"/>
              </a:rPr>
              <a:t>frequencies</a:t>
            </a:r>
            <a:endParaRPr sz="3500">
              <a:solidFill>
                <a:schemeClr val="dk1"/>
              </a:solidFill>
              <a:latin typeface="Times New Roman"/>
              <a:ea typeface="Times New Roman"/>
              <a:cs typeface="Times New Roman"/>
              <a:sym typeface="Times New Roman"/>
            </a:endParaRPr>
          </a:p>
        </p:txBody>
      </p:sp>
      <p:sp>
        <p:nvSpPr>
          <p:cNvPr id="206" name="Google Shape;206;p22"/>
          <p:cNvSpPr txBox="1"/>
          <p:nvPr>
            <p:ph type="title"/>
          </p:nvPr>
        </p:nvSpPr>
        <p:spPr>
          <a:xfrm>
            <a:off x="7828824" y="79830"/>
            <a:ext cx="2160314" cy="1103712"/>
          </a:xfrm>
          <a:prstGeom prst="rect">
            <a:avLst/>
          </a:prstGeom>
          <a:noFill/>
          <a:ln>
            <a:noFill/>
          </a:ln>
        </p:spPr>
        <p:txBody>
          <a:bodyPr anchorCtr="0" anchor="t" bIns="0" lIns="0" spcFirstLastPara="1" rIns="0" wrap="square" tIns="4900">
            <a:spAutoFit/>
          </a:bodyPr>
          <a:lstStyle/>
          <a:p>
            <a:pPr indent="-332577" lvl="0" marL="345882" marR="5602" rtl="0" algn="l">
              <a:lnSpc>
                <a:spcPct val="101600"/>
              </a:lnSpc>
              <a:spcBef>
                <a:spcPts val="0"/>
              </a:spcBef>
              <a:spcAft>
                <a:spcPts val="0"/>
              </a:spcAft>
              <a:buNone/>
            </a:pPr>
            <a:r>
              <a:rPr lang="en-US" sz="3500">
                <a:solidFill>
                  <a:srgbClr val="000000"/>
                </a:solidFill>
                <a:latin typeface="Times New Roman"/>
                <a:ea typeface="Times New Roman"/>
                <a:cs typeface="Times New Roman"/>
                <a:sym typeface="Times New Roman"/>
              </a:rPr>
              <a:t>for	long  between</a:t>
            </a:r>
            <a:endParaRPr/>
          </a:p>
        </p:txBody>
      </p:sp>
      <p:sp>
        <p:nvSpPr>
          <p:cNvPr id="207" name="Google Shape;207;p22"/>
          <p:cNvSpPr txBox="1"/>
          <p:nvPr/>
        </p:nvSpPr>
        <p:spPr>
          <a:xfrm>
            <a:off x="85431" y="1052436"/>
            <a:ext cx="9900331" cy="3778834"/>
          </a:xfrm>
          <a:prstGeom prst="rect">
            <a:avLst/>
          </a:prstGeom>
          <a:noFill/>
          <a:ln>
            <a:noFill/>
          </a:ln>
        </p:spPr>
        <p:txBody>
          <a:bodyPr anchorCtr="0" anchor="t" bIns="0" lIns="0" spcFirstLastPara="1" rIns="0" wrap="square" tIns="125325">
            <a:spAutoFit/>
          </a:bodyPr>
          <a:lstStyle/>
          <a:p>
            <a:pPr indent="0" lvl="0" marL="386491" marR="0" rtl="0" algn="l">
              <a:spcBef>
                <a:spcPts val="0"/>
              </a:spcBef>
              <a:spcAft>
                <a:spcPts val="0"/>
              </a:spcAft>
              <a:buNone/>
            </a:pPr>
            <a:r>
              <a:rPr lang="en-US" sz="3500">
                <a:solidFill>
                  <a:schemeClr val="dk1"/>
                </a:solidFill>
                <a:latin typeface="Times New Roman"/>
                <a:ea typeface="Times New Roman"/>
                <a:cs typeface="Times New Roman"/>
                <a:sym typeface="Times New Roman"/>
              </a:rPr>
              <a:t>10KHz to 522 KHz.</a:t>
            </a:r>
            <a:endParaRPr sz="3500">
              <a:solidFill>
                <a:schemeClr val="dk1"/>
              </a:solidFill>
              <a:latin typeface="Times New Roman"/>
              <a:ea typeface="Times New Roman"/>
              <a:cs typeface="Times New Roman"/>
              <a:sym typeface="Times New Roman"/>
            </a:endParaRPr>
          </a:p>
          <a:p>
            <a:pPr indent="0" lvl="0" marL="14003" marR="0" rtl="0" algn="l">
              <a:spcBef>
                <a:spcPts val="958"/>
              </a:spcBef>
              <a:spcAft>
                <a:spcPts val="0"/>
              </a:spcAft>
              <a:buNone/>
            </a:pPr>
            <a:r>
              <a:rPr lang="en-US" sz="3900">
                <a:solidFill>
                  <a:srgbClr val="0000FF"/>
                </a:solidFill>
                <a:latin typeface="Times New Roman"/>
                <a:ea typeface="Times New Roman"/>
                <a:cs typeface="Times New Roman"/>
                <a:sym typeface="Times New Roman"/>
              </a:rPr>
              <a:t>Advantages:</a:t>
            </a:r>
            <a:endParaRPr sz="3900">
              <a:solidFill>
                <a:schemeClr val="dk1"/>
              </a:solidFill>
              <a:latin typeface="Times New Roman"/>
              <a:ea typeface="Times New Roman"/>
              <a:cs typeface="Times New Roman"/>
              <a:sym typeface="Times New Roman"/>
            </a:endParaRPr>
          </a:p>
          <a:p>
            <a:pPr indent="-372488" lvl="0" marL="386491" marR="7000" rtl="0" algn="l">
              <a:spcBef>
                <a:spcPts val="882"/>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Transmission is along a directed path from  one point to another.</a:t>
            </a:r>
            <a:endParaRPr sz="3500">
              <a:solidFill>
                <a:schemeClr val="dk1"/>
              </a:solidFill>
              <a:latin typeface="Times New Roman"/>
              <a:ea typeface="Times New Roman"/>
              <a:cs typeface="Times New Roman"/>
              <a:sym typeface="Times New Roman"/>
            </a:endParaRPr>
          </a:p>
          <a:p>
            <a:pPr indent="-372488" lvl="0" marL="386491" marR="5602" rtl="0" algn="l">
              <a:spcBef>
                <a:spcPts val="871"/>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Practically	there	is	no	interference	of  external sources.</a:t>
            </a:r>
            <a:endParaRPr sz="3500">
              <a:solidFill>
                <a:schemeClr val="dk1"/>
              </a:solidFill>
              <a:latin typeface="Times New Roman"/>
              <a:ea typeface="Times New Roman"/>
              <a:cs typeface="Times New Roman"/>
              <a:sym typeface="Times New Roman"/>
            </a:endParaRPr>
          </a:p>
        </p:txBody>
      </p:sp>
      <p:sp>
        <p:nvSpPr>
          <p:cNvPr id="208" name="Google Shape;208;p22"/>
          <p:cNvSpPr txBox="1"/>
          <p:nvPr/>
        </p:nvSpPr>
        <p:spPr>
          <a:xfrm>
            <a:off x="85431" y="4873838"/>
            <a:ext cx="705866" cy="565813"/>
          </a:xfrm>
          <a:prstGeom prst="rect">
            <a:avLst/>
          </a:prstGeom>
          <a:noFill/>
          <a:ln>
            <a:noFill/>
          </a:ln>
        </p:spPr>
        <p:txBody>
          <a:bodyPr anchorCtr="0" anchor="t" bIns="0" lIns="0" spcFirstLastPara="1" rIns="0" wrap="square" tIns="14000">
            <a:spAutoFit/>
          </a:bodyPr>
          <a:lstStyle/>
          <a:p>
            <a:pPr indent="-372488" lvl="0" marL="386491" marR="0" rtl="0" algn="l">
              <a:spcBef>
                <a:spcPts val="0"/>
              </a:spcBef>
              <a:spcAft>
                <a:spcPts val="0"/>
              </a:spcAft>
              <a:buClr>
                <a:schemeClr val="dk1"/>
              </a:buClr>
              <a:buSzPts val="5300"/>
              <a:buFont typeface="Arial"/>
              <a:buChar char="•"/>
            </a:pPr>
            <a:r>
              <a:rPr baseline="-25000" lang="en-US" sz="5300">
                <a:solidFill>
                  <a:schemeClr val="dk1"/>
                </a:solidFill>
                <a:latin typeface="Times New Roman"/>
                <a:ea typeface="Times New Roman"/>
                <a:cs typeface="Times New Roman"/>
                <a:sym typeface="Times New Roman"/>
              </a:rPr>
              <a:t>A</a:t>
            </a:r>
            <a:endParaRPr baseline="-25000" sz="5300">
              <a:solidFill>
                <a:schemeClr val="dk1"/>
              </a:solidFill>
              <a:latin typeface="Times New Roman"/>
              <a:ea typeface="Times New Roman"/>
              <a:cs typeface="Times New Roman"/>
              <a:sym typeface="Times New Roman"/>
            </a:endParaRPr>
          </a:p>
        </p:txBody>
      </p:sp>
      <p:sp>
        <p:nvSpPr>
          <p:cNvPr id="209" name="Google Shape;209;p22"/>
          <p:cNvSpPr txBox="1"/>
          <p:nvPr/>
        </p:nvSpPr>
        <p:spPr>
          <a:xfrm>
            <a:off x="1468068" y="4897647"/>
            <a:ext cx="8520111"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large	number	of	sources	can</a:t>
            </a:r>
            <a:endParaRPr sz="3500">
              <a:solidFill>
                <a:schemeClr val="dk1"/>
              </a:solidFill>
              <a:latin typeface="Times New Roman"/>
              <a:ea typeface="Times New Roman"/>
              <a:cs typeface="Times New Roman"/>
              <a:sym typeface="Times New Roman"/>
            </a:endParaRPr>
          </a:p>
        </p:txBody>
      </p:sp>
      <p:sp>
        <p:nvSpPr>
          <p:cNvPr id="210" name="Google Shape;210;p22"/>
          <p:cNvSpPr txBox="1"/>
          <p:nvPr/>
        </p:nvSpPr>
        <p:spPr>
          <a:xfrm>
            <a:off x="457973" y="5435449"/>
            <a:ext cx="9527090" cy="1629967"/>
          </a:xfrm>
          <a:prstGeom prst="rect">
            <a:avLst/>
          </a:prstGeom>
          <a:noFill/>
          <a:ln>
            <a:noFill/>
          </a:ln>
        </p:spPr>
        <p:txBody>
          <a:bodyPr anchorCtr="0" anchor="t" bIns="0" lIns="0" spcFirstLastPara="1" rIns="0" wrap="square" tIns="14000">
            <a:spAutoFit/>
          </a:bodyPr>
          <a:lstStyle/>
          <a:p>
            <a:pPr indent="0" lvl="0" marL="14003" marR="5602" rtl="0" algn="just">
              <a:lnSpc>
                <a:spcPct val="99900"/>
              </a:lnSpc>
              <a:spcBef>
                <a:spcPts val="0"/>
              </a:spcBef>
              <a:spcAft>
                <a:spcPts val="0"/>
              </a:spcAft>
              <a:buNone/>
            </a:pPr>
            <a:r>
              <a:rPr lang="en-US" sz="3500">
                <a:solidFill>
                  <a:schemeClr val="dk1"/>
                </a:solidFill>
                <a:latin typeface="Times New Roman"/>
                <a:ea typeface="Times New Roman"/>
                <a:cs typeface="Times New Roman"/>
                <a:sym typeface="Times New Roman"/>
              </a:rPr>
              <a:t>simultaneously transmitted along optical  fiber, coaxial, or twisted pair by using  multiplexing and coding techniques.</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p:nvPr/>
        </p:nvSpPr>
        <p:spPr>
          <a:xfrm>
            <a:off x="48248" y="39805"/>
            <a:ext cx="9963180" cy="752304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4"/>
          <p:cNvSpPr txBox="1"/>
          <p:nvPr/>
        </p:nvSpPr>
        <p:spPr>
          <a:xfrm>
            <a:off x="85431" y="0"/>
            <a:ext cx="9901731" cy="4915751"/>
          </a:xfrm>
          <a:prstGeom prst="rect">
            <a:avLst/>
          </a:prstGeom>
          <a:noFill/>
          <a:ln>
            <a:noFill/>
          </a:ln>
        </p:spPr>
        <p:txBody>
          <a:bodyPr anchorCtr="0" anchor="t" bIns="0" lIns="0" spcFirstLastPara="1" rIns="0" wrap="square" tIns="126025">
            <a:spAutoFit/>
          </a:bodyPr>
          <a:lstStyle/>
          <a:p>
            <a:pPr indent="0" lvl="0" marL="14003" marR="0" rtl="0" algn="l">
              <a:spcBef>
                <a:spcPts val="0"/>
              </a:spcBef>
              <a:spcAft>
                <a:spcPts val="0"/>
              </a:spcAft>
              <a:buNone/>
            </a:pPr>
            <a:r>
              <a:rPr lang="en-US" sz="3500">
                <a:solidFill>
                  <a:srgbClr val="0000FF"/>
                </a:solidFill>
                <a:latin typeface="Times New Roman"/>
                <a:ea typeface="Times New Roman"/>
                <a:cs typeface="Times New Roman"/>
                <a:sym typeface="Times New Roman"/>
              </a:rPr>
              <a:t>Disadvantages:</a:t>
            </a:r>
            <a:endParaRPr sz="3500">
              <a:solidFill>
                <a:schemeClr val="dk1"/>
              </a:solidFill>
              <a:latin typeface="Times New Roman"/>
              <a:ea typeface="Times New Roman"/>
              <a:cs typeface="Times New Roman"/>
              <a:sym typeface="Times New Roman"/>
            </a:endParaRPr>
          </a:p>
          <a:p>
            <a:pPr indent="-372488" lvl="0" marL="386491" marR="7000" rtl="0" algn="just">
              <a:lnSpc>
                <a:spcPct val="120628"/>
              </a:lnSpc>
              <a:spcBef>
                <a:spcPts val="1031"/>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In guided transmission transmitting and  receiving points are fixed.</a:t>
            </a:r>
            <a:endParaRPr sz="3500">
              <a:solidFill>
                <a:schemeClr val="dk1"/>
              </a:solidFill>
              <a:latin typeface="Times New Roman"/>
              <a:ea typeface="Times New Roman"/>
              <a:cs typeface="Times New Roman"/>
              <a:sym typeface="Times New Roman"/>
            </a:endParaRPr>
          </a:p>
          <a:p>
            <a:pPr indent="-372488" lvl="0" marL="386491" marR="5602" rtl="0" algn="just">
              <a:spcBef>
                <a:spcPts val="744"/>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total number of interconnections  between transmitters and receivers are  limited.</a:t>
            </a:r>
            <a:endParaRPr sz="3500">
              <a:solidFill>
                <a:schemeClr val="dk1"/>
              </a:solidFill>
              <a:latin typeface="Times New Roman"/>
              <a:ea typeface="Times New Roman"/>
              <a:cs typeface="Times New Roman"/>
              <a:sym typeface="Times New Roman"/>
            </a:endParaRPr>
          </a:p>
          <a:p>
            <a:pPr indent="0" lvl="0" marL="0" marR="0" rtl="0" algn="l">
              <a:spcBef>
                <a:spcPts val="28"/>
              </a:spcBef>
              <a:spcAft>
                <a:spcPts val="0"/>
              </a:spcAft>
              <a:buNone/>
            </a:pPr>
            <a:r>
              <a:t/>
            </a:r>
            <a:endParaRPr sz="5200">
              <a:solidFill>
                <a:schemeClr val="dk1"/>
              </a:solidFill>
              <a:latin typeface="Times New Roman"/>
              <a:ea typeface="Times New Roman"/>
              <a:cs typeface="Times New Roman"/>
              <a:sym typeface="Times New Roman"/>
            </a:endParaRPr>
          </a:p>
          <a:p>
            <a:pPr indent="0" lvl="0" marL="5602" marR="0" rtl="0" algn="ctr">
              <a:spcBef>
                <a:spcPts val="0"/>
              </a:spcBef>
              <a:spcAft>
                <a:spcPts val="0"/>
              </a:spcAft>
              <a:buNone/>
            </a:pPr>
            <a:r>
              <a:rPr lang="en-US" sz="3500">
                <a:solidFill>
                  <a:srgbClr val="FF0000"/>
                </a:solidFill>
                <a:latin typeface="Times New Roman"/>
                <a:ea typeface="Times New Roman"/>
                <a:cs typeface="Times New Roman"/>
                <a:sym typeface="Times New Roman"/>
              </a:rPr>
              <a:t>UNGUIDED TRANSMISSION</a:t>
            </a:r>
            <a:endParaRPr sz="3500">
              <a:solidFill>
                <a:schemeClr val="dk1"/>
              </a:solidFill>
              <a:latin typeface="Times New Roman"/>
              <a:ea typeface="Times New Roman"/>
              <a:cs typeface="Times New Roman"/>
              <a:sym typeface="Times New Roman"/>
            </a:endParaRPr>
          </a:p>
        </p:txBody>
      </p:sp>
      <p:sp>
        <p:nvSpPr>
          <p:cNvPr id="221" name="Google Shape;221;p24"/>
          <p:cNvSpPr txBox="1"/>
          <p:nvPr/>
        </p:nvSpPr>
        <p:spPr>
          <a:xfrm>
            <a:off x="85433" y="4873838"/>
            <a:ext cx="185570"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rgbClr val="FF0000"/>
                </a:solidFill>
                <a:latin typeface="Arial"/>
                <a:ea typeface="Arial"/>
                <a:cs typeface="Arial"/>
                <a:sym typeface="Arial"/>
              </a:rPr>
              <a:t>•</a:t>
            </a:r>
            <a:endParaRPr sz="3500">
              <a:solidFill>
                <a:schemeClr val="dk1"/>
              </a:solidFill>
              <a:latin typeface="Arial"/>
              <a:ea typeface="Arial"/>
              <a:cs typeface="Arial"/>
              <a:sym typeface="Arial"/>
            </a:endParaRPr>
          </a:p>
        </p:txBody>
      </p:sp>
      <p:sp>
        <p:nvSpPr>
          <p:cNvPr id="222" name="Google Shape;222;p24"/>
          <p:cNvSpPr txBox="1"/>
          <p:nvPr/>
        </p:nvSpPr>
        <p:spPr>
          <a:xfrm>
            <a:off x="457973" y="4897647"/>
            <a:ext cx="6167924" cy="1091358"/>
          </a:xfrm>
          <a:prstGeom prst="rect">
            <a:avLst/>
          </a:prstGeom>
          <a:noFill/>
          <a:ln>
            <a:noFill/>
          </a:ln>
        </p:spPr>
        <p:txBody>
          <a:bodyPr anchorCtr="0" anchor="t" bIns="0" lIns="0" spcFirstLastPara="1" rIns="0" wrap="square" tIns="14000">
            <a:spAutoFit/>
          </a:bodyPr>
          <a:lstStyle/>
          <a:p>
            <a:pPr indent="582537" lvl="0" marL="14003" marR="5602" rtl="0" algn="l">
              <a:spcBef>
                <a:spcPts val="0"/>
              </a:spcBef>
              <a:spcAft>
                <a:spcPts val="0"/>
              </a:spcAft>
              <a:buNone/>
            </a:pPr>
            <a:r>
              <a:rPr lang="en-US" sz="3500">
                <a:solidFill>
                  <a:schemeClr val="dk1"/>
                </a:solidFill>
                <a:latin typeface="Times New Roman"/>
                <a:ea typeface="Times New Roman"/>
                <a:cs typeface="Times New Roman"/>
                <a:sym typeface="Times New Roman"/>
              </a:rPr>
              <a:t>Unguided	transmission  transmission		is	carried</a:t>
            </a:r>
            <a:endParaRPr sz="3500">
              <a:solidFill>
                <a:schemeClr val="dk1"/>
              </a:solidFill>
              <a:latin typeface="Times New Roman"/>
              <a:ea typeface="Times New Roman"/>
              <a:cs typeface="Times New Roman"/>
              <a:sym typeface="Times New Roman"/>
            </a:endParaRPr>
          </a:p>
        </p:txBody>
      </p:sp>
      <p:sp>
        <p:nvSpPr>
          <p:cNvPr id="223" name="Google Shape;223;p24"/>
          <p:cNvSpPr txBox="1"/>
          <p:nvPr/>
        </p:nvSpPr>
        <p:spPr>
          <a:xfrm>
            <a:off x="6911420" y="4897647"/>
            <a:ext cx="3076259" cy="1091358"/>
          </a:xfrm>
          <a:prstGeom prst="rect">
            <a:avLst/>
          </a:prstGeom>
          <a:noFill/>
          <a:ln>
            <a:noFill/>
          </a:ln>
        </p:spPr>
        <p:txBody>
          <a:bodyPr anchorCtr="0" anchor="t" bIns="0" lIns="0" spcFirstLastPara="1" rIns="0" wrap="square" tIns="14000">
            <a:spAutoFit/>
          </a:bodyPr>
          <a:lstStyle/>
          <a:p>
            <a:pPr indent="267463" lvl="0" marL="14003" marR="5602" rtl="0" algn="l">
              <a:spcBef>
                <a:spcPts val="0"/>
              </a:spcBef>
              <a:spcAft>
                <a:spcPts val="0"/>
              </a:spcAft>
              <a:buNone/>
            </a:pPr>
            <a:r>
              <a:rPr lang="en-US" sz="3500">
                <a:solidFill>
                  <a:schemeClr val="dk1"/>
                </a:solidFill>
                <a:latin typeface="Times New Roman"/>
                <a:ea typeface="Times New Roman"/>
                <a:cs typeface="Times New Roman"/>
                <a:sym typeface="Times New Roman"/>
              </a:rPr>
              <a:t>or	 wireless  out	through</a:t>
            </a:r>
            <a:endParaRPr sz="3500">
              <a:solidFill>
                <a:schemeClr val="dk1"/>
              </a:solidFill>
              <a:latin typeface="Times New Roman"/>
              <a:ea typeface="Times New Roman"/>
              <a:cs typeface="Times New Roman"/>
              <a:sym typeface="Times New Roman"/>
            </a:endParaRPr>
          </a:p>
        </p:txBody>
      </p:sp>
      <p:sp>
        <p:nvSpPr>
          <p:cNvPr id="224" name="Google Shape;224;p24"/>
          <p:cNvSpPr txBox="1"/>
          <p:nvPr/>
        </p:nvSpPr>
        <p:spPr>
          <a:xfrm>
            <a:off x="457974" y="5973252"/>
            <a:ext cx="9524989" cy="1629967"/>
          </a:xfrm>
          <a:prstGeom prst="rect">
            <a:avLst/>
          </a:prstGeom>
          <a:noFill/>
          <a:ln>
            <a:noFill/>
          </a:ln>
        </p:spPr>
        <p:txBody>
          <a:bodyPr anchorCtr="0" anchor="t" bIns="0" lIns="0" spcFirstLastPara="1" rIns="0" wrap="square" tIns="14000">
            <a:spAutoFit/>
          </a:bodyPr>
          <a:lstStyle/>
          <a:p>
            <a:pPr indent="0" lvl="0" marL="14003" marR="5602" rtl="0" algn="just">
              <a:lnSpc>
                <a:spcPct val="99900"/>
              </a:lnSpc>
              <a:spcBef>
                <a:spcPts val="0"/>
              </a:spcBef>
              <a:spcAft>
                <a:spcPts val="0"/>
              </a:spcAft>
              <a:buNone/>
            </a:pPr>
            <a:r>
              <a:rPr lang="en-US" sz="3500">
                <a:solidFill>
                  <a:schemeClr val="dk1"/>
                </a:solidFill>
                <a:latin typeface="Times New Roman"/>
                <a:ea typeface="Times New Roman"/>
                <a:cs typeface="Times New Roman"/>
                <a:sym typeface="Times New Roman"/>
              </a:rPr>
              <a:t>radiated electromagnetic energy. Here the  electromagnetic energy flows in free space  in the form of MHz or GHz spectrum rage.</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5"/>
          <p:cNvSpPr txBox="1"/>
          <p:nvPr/>
        </p:nvSpPr>
        <p:spPr>
          <a:xfrm>
            <a:off x="85433" y="37814"/>
            <a:ext cx="9903832" cy="7016057"/>
          </a:xfrm>
          <a:prstGeom prst="rect">
            <a:avLst/>
          </a:prstGeom>
          <a:noFill/>
          <a:ln>
            <a:noFill/>
          </a:ln>
        </p:spPr>
        <p:txBody>
          <a:bodyPr anchorCtr="0" anchor="t" bIns="0" lIns="0" spcFirstLastPara="1" rIns="0" wrap="square" tIns="14000">
            <a:spAutoFit/>
          </a:bodyPr>
          <a:lstStyle/>
          <a:p>
            <a:pPr indent="-372488" lvl="0" marL="386491" marR="5602" rtl="0" algn="just">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Here the spectrum means the set of  frequencies.</a:t>
            </a:r>
            <a:endParaRPr sz="3500">
              <a:solidFill>
                <a:schemeClr val="dk1"/>
              </a:solidFill>
              <a:latin typeface="Times New Roman"/>
              <a:ea typeface="Times New Roman"/>
              <a:cs typeface="Times New Roman"/>
              <a:sym typeface="Times New Roman"/>
            </a:endParaRPr>
          </a:p>
          <a:p>
            <a:pPr indent="0" lvl="0" marL="14003" marR="0" rtl="0" algn="just">
              <a:spcBef>
                <a:spcPts val="871"/>
              </a:spcBef>
              <a:spcAft>
                <a:spcPts val="0"/>
              </a:spcAft>
              <a:buNone/>
            </a:pPr>
            <a:r>
              <a:rPr lang="en-US" sz="3500">
                <a:solidFill>
                  <a:srgbClr val="0000FF"/>
                </a:solidFill>
                <a:latin typeface="Times New Roman"/>
                <a:ea typeface="Times New Roman"/>
                <a:cs typeface="Times New Roman"/>
                <a:sym typeface="Times New Roman"/>
              </a:rPr>
              <a:t>Signal Propagation Frequencies:</a:t>
            </a:r>
            <a:endParaRPr sz="3500">
              <a:solidFill>
                <a:schemeClr val="dk1"/>
              </a:solidFill>
              <a:latin typeface="Times New Roman"/>
              <a:ea typeface="Times New Roman"/>
              <a:cs typeface="Times New Roman"/>
              <a:sym typeface="Times New Roman"/>
            </a:endParaRPr>
          </a:p>
          <a:p>
            <a:pPr indent="-372488" lvl="0" marL="386491" marR="9103" rtl="0" algn="just">
              <a:spcBef>
                <a:spcPts val="882"/>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Generally electrical signals are converted  into electromagnetic radiation and then  transmitted through antennae.</a:t>
            </a:r>
            <a:endParaRPr sz="3500">
              <a:solidFill>
                <a:schemeClr val="dk1"/>
              </a:solidFill>
              <a:latin typeface="Times New Roman"/>
              <a:ea typeface="Times New Roman"/>
              <a:cs typeface="Times New Roman"/>
              <a:sym typeface="Times New Roman"/>
            </a:endParaRPr>
          </a:p>
          <a:p>
            <a:pPr indent="-372488" lvl="0" marL="386491" marR="9103" rtl="0" algn="just">
              <a:spcBef>
                <a:spcPts val="882"/>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There are various frequency bands in  electromagnetic spectrum and each of one  have different transmission requirements.</a:t>
            </a:r>
            <a:endParaRPr sz="3500">
              <a:solidFill>
                <a:schemeClr val="dk1"/>
              </a:solidFill>
              <a:latin typeface="Times New Roman"/>
              <a:ea typeface="Times New Roman"/>
              <a:cs typeface="Times New Roman"/>
              <a:sym typeface="Times New Roman"/>
            </a:endParaRPr>
          </a:p>
          <a:p>
            <a:pPr indent="-372488" lvl="0" marL="386491" marR="9802" rtl="0" algn="just">
              <a:spcBef>
                <a:spcPts val="871"/>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electromagnetic signal frequency in  vacuum or air is defined as;</a:t>
            </a:r>
            <a:endParaRPr sz="3500">
              <a:solidFill>
                <a:schemeClr val="dk1"/>
              </a:solidFill>
              <a:latin typeface="Times New Roman"/>
              <a:ea typeface="Times New Roman"/>
              <a:cs typeface="Times New Roman"/>
              <a:sym typeface="Times New Roman"/>
            </a:endParaRPr>
          </a:p>
          <a:p>
            <a:pPr indent="0" lvl="0" marL="1394727" marR="0" rtl="0" algn="l">
              <a:spcBef>
                <a:spcPts val="871"/>
              </a:spcBef>
              <a:spcAft>
                <a:spcPts val="0"/>
              </a:spcAft>
              <a:buNone/>
            </a:pPr>
            <a:r>
              <a:rPr i="1" lang="en-US" sz="3500">
                <a:solidFill>
                  <a:schemeClr val="dk1"/>
                </a:solidFill>
                <a:latin typeface="Arial"/>
                <a:ea typeface="Arial"/>
                <a:cs typeface="Arial"/>
                <a:sym typeface="Arial"/>
              </a:rPr>
              <a:t>f = c/λ = (300/ λ)MHz [λ in meter]</a:t>
            </a:r>
            <a:endParaRPr sz="35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8"/>
          <p:cNvSpPr/>
          <p:nvPr/>
        </p:nvSpPr>
        <p:spPr>
          <a:xfrm>
            <a:off x="1" y="1"/>
            <a:ext cx="10080625" cy="75590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nvSpPr>
        <p:spPr>
          <a:xfrm>
            <a:off x="43417" y="37814"/>
            <a:ext cx="9982262" cy="3348386"/>
          </a:xfrm>
          <a:prstGeom prst="rect">
            <a:avLst/>
          </a:prstGeom>
          <a:noFill/>
          <a:ln>
            <a:noFill/>
          </a:ln>
        </p:spPr>
        <p:txBody>
          <a:bodyPr anchorCtr="0" anchor="t" bIns="0" lIns="0" spcFirstLastPara="1" rIns="0" wrap="square" tIns="14000">
            <a:spAutoFit/>
          </a:bodyPr>
          <a:lstStyle/>
          <a:p>
            <a:pPr indent="-372488" lvl="0" marL="428500" marR="47611" rtl="0" algn="just">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Here f in MHz and wavelength λ in meters  and c is the velocity of signal propagation,  it is 3 x10</a:t>
            </a:r>
            <a:r>
              <a:rPr baseline="30000" lang="en-US" sz="3100">
                <a:solidFill>
                  <a:schemeClr val="dk1"/>
                </a:solidFill>
                <a:latin typeface="Times New Roman"/>
                <a:ea typeface="Times New Roman"/>
                <a:cs typeface="Times New Roman"/>
                <a:sym typeface="Times New Roman"/>
              </a:rPr>
              <a:t>6 </a:t>
            </a:r>
            <a:r>
              <a:rPr lang="en-US" sz="3500">
                <a:solidFill>
                  <a:schemeClr val="dk1"/>
                </a:solidFill>
                <a:latin typeface="Times New Roman"/>
                <a:ea typeface="Times New Roman"/>
                <a:cs typeface="Times New Roman"/>
                <a:sym typeface="Times New Roman"/>
              </a:rPr>
              <a:t>m/s.</a:t>
            </a:r>
            <a:endParaRPr sz="3500">
              <a:solidFill>
                <a:schemeClr val="dk1"/>
              </a:solidFill>
              <a:latin typeface="Times New Roman"/>
              <a:ea typeface="Times New Roman"/>
              <a:cs typeface="Times New Roman"/>
              <a:sym typeface="Times New Roman"/>
            </a:endParaRPr>
          </a:p>
          <a:p>
            <a:pPr indent="-372488" lvl="0" marL="428500" marR="42710" rtl="0" algn="just">
              <a:spcBef>
                <a:spcPts val="871"/>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following table illustrate some wireless  transmission frequencies and their  properties;</a:t>
            </a:r>
            <a:endParaRPr sz="3500">
              <a:solidFill>
                <a:schemeClr val="dk1"/>
              </a:solidFill>
              <a:latin typeface="Times New Roman"/>
              <a:ea typeface="Times New Roman"/>
              <a:cs typeface="Times New Roman"/>
              <a:sym typeface="Times New Roman"/>
            </a:endParaRPr>
          </a:p>
        </p:txBody>
      </p:sp>
      <p:sp>
        <p:nvSpPr>
          <p:cNvPr id="235" name="Google Shape;235;p26"/>
          <p:cNvSpPr/>
          <p:nvPr/>
        </p:nvSpPr>
        <p:spPr>
          <a:xfrm>
            <a:off x="0" y="3445298"/>
            <a:ext cx="10083800" cy="411755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p:nvPr/>
        </p:nvSpPr>
        <p:spPr>
          <a:xfrm>
            <a:off x="0" y="0"/>
            <a:ext cx="10083800" cy="756285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8"/>
          <p:cNvSpPr txBox="1"/>
          <p:nvPr/>
        </p:nvSpPr>
        <p:spPr>
          <a:xfrm>
            <a:off x="85431" y="37814"/>
            <a:ext cx="3253426"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The	following</a:t>
            </a:r>
            <a:endParaRPr sz="3500">
              <a:solidFill>
                <a:schemeClr val="dk1"/>
              </a:solidFill>
              <a:latin typeface="Times New Roman"/>
              <a:ea typeface="Times New Roman"/>
              <a:cs typeface="Times New Roman"/>
              <a:sym typeface="Times New Roman"/>
            </a:endParaRPr>
          </a:p>
        </p:txBody>
      </p:sp>
      <p:sp>
        <p:nvSpPr>
          <p:cNvPr id="246" name="Google Shape;246;p28"/>
          <p:cNvSpPr txBox="1"/>
          <p:nvPr/>
        </p:nvSpPr>
        <p:spPr>
          <a:xfrm>
            <a:off x="457972" y="574218"/>
            <a:ext cx="2646998"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propagation</a:t>
            </a:r>
            <a:endParaRPr sz="3500">
              <a:solidFill>
                <a:schemeClr val="dk1"/>
              </a:solidFill>
              <a:latin typeface="Times New Roman"/>
              <a:ea typeface="Times New Roman"/>
              <a:cs typeface="Times New Roman"/>
              <a:sym typeface="Times New Roman"/>
            </a:endParaRPr>
          </a:p>
        </p:txBody>
      </p:sp>
      <p:sp>
        <p:nvSpPr>
          <p:cNvPr id="247" name="Google Shape;247;p28"/>
          <p:cNvSpPr txBox="1"/>
          <p:nvPr/>
        </p:nvSpPr>
        <p:spPr>
          <a:xfrm>
            <a:off x="3794388" y="37814"/>
            <a:ext cx="2654000" cy="1110447"/>
          </a:xfrm>
          <a:prstGeom prst="rect">
            <a:avLst/>
          </a:prstGeom>
          <a:noFill/>
          <a:ln>
            <a:noFill/>
          </a:ln>
        </p:spPr>
        <p:txBody>
          <a:bodyPr anchorCtr="0" anchor="t" bIns="0" lIns="0" spcFirstLastPara="1" rIns="0" wrap="square" tIns="32900">
            <a:spAutoFit/>
          </a:bodyPr>
          <a:lstStyle/>
          <a:p>
            <a:pPr indent="-120427" lvl="0" marL="133731" marR="5602" rtl="0" algn="l">
              <a:lnSpc>
                <a:spcPct val="120628"/>
              </a:lnSpc>
              <a:spcBef>
                <a:spcPts val="0"/>
              </a:spcBef>
              <a:spcAft>
                <a:spcPts val="0"/>
              </a:spcAft>
              <a:buNone/>
            </a:pPr>
            <a:r>
              <a:rPr lang="en-US" sz="3500">
                <a:solidFill>
                  <a:schemeClr val="dk1"/>
                </a:solidFill>
                <a:latin typeface="Times New Roman"/>
                <a:ea typeface="Times New Roman"/>
                <a:cs typeface="Times New Roman"/>
                <a:sym typeface="Times New Roman"/>
              </a:rPr>
              <a:t>are	some  frequencies</a:t>
            </a:r>
            <a:endParaRPr sz="3500">
              <a:solidFill>
                <a:schemeClr val="dk1"/>
              </a:solidFill>
              <a:latin typeface="Times New Roman"/>
              <a:ea typeface="Times New Roman"/>
              <a:cs typeface="Times New Roman"/>
              <a:sym typeface="Times New Roman"/>
            </a:endParaRPr>
          </a:p>
        </p:txBody>
      </p:sp>
      <p:sp>
        <p:nvSpPr>
          <p:cNvPr id="248" name="Google Shape;248;p28"/>
          <p:cNvSpPr txBox="1"/>
          <p:nvPr/>
        </p:nvSpPr>
        <p:spPr>
          <a:xfrm>
            <a:off x="6596280" y="37814"/>
            <a:ext cx="3392779" cy="1110447"/>
          </a:xfrm>
          <a:prstGeom prst="rect">
            <a:avLst/>
          </a:prstGeom>
          <a:noFill/>
          <a:ln>
            <a:noFill/>
          </a:ln>
        </p:spPr>
        <p:txBody>
          <a:bodyPr anchorCtr="0" anchor="t" bIns="0" lIns="0" spcFirstLastPara="1" rIns="0" wrap="square" tIns="32900">
            <a:spAutoFit/>
          </a:bodyPr>
          <a:lstStyle/>
          <a:p>
            <a:pPr indent="-662356" lvl="0" marL="675658" marR="5602" rtl="0" algn="l">
              <a:lnSpc>
                <a:spcPct val="120628"/>
              </a:lnSpc>
              <a:spcBef>
                <a:spcPts val="0"/>
              </a:spcBef>
              <a:spcAft>
                <a:spcPts val="0"/>
              </a:spcAft>
              <a:buNone/>
            </a:pPr>
            <a:r>
              <a:rPr lang="en-US" sz="3500">
                <a:solidFill>
                  <a:schemeClr val="dk1"/>
                </a:solidFill>
                <a:latin typeface="Times New Roman"/>
                <a:ea typeface="Times New Roman"/>
                <a:cs typeface="Times New Roman"/>
                <a:sym typeface="Times New Roman"/>
              </a:rPr>
              <a:t>of		the	signal  and		their</a:t>
            </a:r>
            <a:endParaRPr sz="3500">
              <a:solidFill>
                <a:schemeClr val="dk1"/>
              </a:solidFill>
              <a:latin typeface="Times New Roman"/>
              <a:ea typeface="Times New Roman"/>
              <a:cs typeface="Times New Roman"/>
              <a:sym typeface="Times New Roman"/>
            </a:endParaRPr>
          </a:p>
        </p:txBody>
      </p:sp>
      <p:sp>
        <p:nvSpPr>
          <p:cNvPr id="249" name="Google Shape;249;p28"/>
          <p:cNvSpPr txBox="1"/>
          <p:nvPr/>
        </p:nvSpPr>
        <p:spPr>
          <a:xfrm>
            <a:off x="85431" y="999977"/>
            <a:ext cx="9902432" cy="2384289"/>
          </a:xfrm>
          <a:prstGeom prst="rect">
            <a:avLst/>
          </a:prstGeom>
          <a:noFill/>
          <a:ln>
            <a:noFill/>
          </a:ln>
        </p:spPr>
        <p:txBody>
          <a:bodyPr anchorCtr="0" anchor="t" bIns="0" lIns="0" spcFirstLastPara="1" rIns="0" wrap="square" tIns="126025">
            <a:spAutoFit/>
          </a:bodyPr>
          <a:lstStyle/>
          <a:p>
            <a:pPr indent="0" lvl="0" marL="386491" marR="0" rtl="0" algn="l">
              <a:spcBef>
                <a:spcPts val="0"/>
              </a:spcBef>
              <a:spcAft>
                <a:spcPts val="0"/>
              </a:spcAft>
              <a:buNone/>
            </a:pPr>
            <a:r>
              <a:rPr lang="en-US" sz="3500">
                <a:solidFill>
                  <a:schemeClr val="dk1"/>
                </a:solidFill>
                <a:latin typeface="Times New Roman"/>
                <a:ea typeface="Times New Roman"/>
                <a:cs typeface="Times New Roman"/>
                <a:sym typeface="Times New Roman"/>
              </a:rPr>
              <a:t>wavelengths;</a:t>
            </a:r>
            <a:endParaRPr sz="3500">
              <a:solidFill>
                <a:schemeClr val="dk1"/>
              </a:solidFill>
              <a:latin typeface="Times New Roman"/>
              <a:ea typeface="Times New Roman"/>
              <a:cs typeface="Times New Roman"/>
              <a:sym typeface="Times New Roman"/>
            </a:endParaRPr>
          </a:p>
          <a:p>
            <a:pPr indent="-372488" lvl="0" marL="386491" marR="5602" rtl="0" algn="just">
              <a:spcBef>
                <a:spcPts val="882"/>
              </a:spcBef>
              <a:spcAft>
                <a:spcPts val="0"/>
              </a:spcAft>
              <a:buNone/>
            </a:pPr>
            <a:r>
              <a:rPr lang="en-US" sz="3500">
                <a:solidFill>
                  <a:schemeClr val="dk1"/>
                </a:solidFill>
                <a:latin typeface="Times New Roman"/>
                <a:ea typeface="Times New Roman"/>
                <a:cs typeface="Times New Roman"/>
                <a:sym typeface="Times New Roman"/>
              </a:rPr>
              <a:t>1.</a:t>
            </a:r>
            <a:r>
              <a:rPr b="1" lang="en-US" sz="3500">
                <a:solidFill>
                  <a:schemeClr val="dk1"/>
                </a:solidFill>
                <a:latin typeface="Times New Roman"/>
                <a:ea typeface="Times New Roman"/>
                <a:cs typeface="Times New Roman"/>
                <a:sym typeface="Times New Roman"/>
              </a:rPr>
              <a:t>Long wavelength radio</a:t>
            </a:r>
            <a:r>
              <a:rPr lang="en-US" sz="3500">
                <a:solidFill>
                  <a:schemeClr val="dk1"/>
                </a:solidFill>
                <a:latin typeface="Times New Roman"/>
                <a:ea typeface="Times New Roman"/>
                <a:cs typeface="Times New Roman"/>
                <a:sym typeface="Times New Roman"/>
              </a:rPr>
              <a:t>, very low frequency  (LW):30KHz to 1 MHz wavelength  in  10,000 to 300 meters.</a:t>
            </a:r>
            <a:endParaRPr sz="3500">
              <a:solidFill>
                <a:schemeClr val="dk1"/>
              </a:solidFill>
              <a:latin typeface="Times New Roman"/>
              <a:ea typeface="Times New Roman"/>
              <a:cs typeface="Times New Roman"/>
              <a:sym typeface="Times New Roman"/>
            </a:endParaRPr>
          </a:p>
        </p:txBody>
      </p:sp>
      <p:sp>
        <p:nvSpPr>
          <p:cNvPr id="250" name="Google Shape;250;p28"/>
          <p:cNvSpPr txBox="1"/>
          <p:nvPr/>
        </p:nvSpPr>
        <p:spPr>
          <a:xfrm>
            <a:off x="85431" y="3485913"/>
            <a:ext cx="2546160" cy="1091358"/>
          </a:xfrm>
          <a:prstGeom prst="rect">
            <a:avLst/>
          </a:prstGeom>
          <a:noFill/>
          <a:ln>
            <a:noFill/>
          </a:ln>
        </p:spPr>
        <p:txBody>
          <a:bodyPr anchorCtr="0" anchor="t" bIns="0" lIns="0" spcFirstLastPara="1" rIns="0" wrap="square" tIns="14000">
            <a:spAutoFit/>
          </a:bodyPr>
          <a:lstStyle/>
          <a:p>
            <a:pPr indent="-372488" lvl="0" marL="386491" marR="5602" rtl="0" algn="l">
              <a:spcBef>
                <a:spcPts val="0"/>
              </a:spcBef>
              <a:spcAft>
                <a:spcPts val="0"/>
              </a:spcAft>
              <a:buNone/>
            </a:pPr>
            <a:r>
              <a:rPr lang="en-US" sz="3500">
                <a:solidFill>
                  <a:schemeClr val="dk1"/>
                </a:solidFill>
                <a:latin typeface="Times New Roman"/>
                <a:ea typeface="Times New Roman"/>
                <a:cs typeface="Times New Roman"/>
                <a:sym typeface="Times New Roman"/>
              </a:rPr>
              <a:t>2.</a:t>
            </a:r>
            <a:r>
              <a:rPr b="1" lang="en-US" sz="3500">
                <a:solidFill>
                  <a:schemeClr val="dk1"/>
                </a:solidFill>
                <a:latin typeface="Times New Roman"/>
                <a:ea typeface="Times New Roman"/>
                <a:cs typeface="Times New Roman"/>
                <a:sym typeface="Times New Roman"/>
              </a:rPr>
              <a:t>Medium </a:t>
            </a:r>
            <a:r>
              <a:rPr lang="en-US" sz="3500">
                <a:solidFill>
                  <a:schemeClr val="dk1"/>
                </a:solidFill>
                <a:latin typeface="Times New Roman"/>
                <a:ea typeface="Times New Roman"/>
                <a:cs typeface="Times New Roman"/>
                <a:sym typeface="Times New Roman"/>
              </a:rPr>
              <a:t> frequency</a:t>
            </a:r>
            <a:endParaRPr sz="3500">
              <a:solidFill>
                <a:schemeClr val="dk1"/>
              </a:solidFill>
              <a:latin typeface="Times New Roman"/>
              <a:ea typeface="Times New Roman"/>
              <a:cs typeface="Times New Roman"/>
              <a:sym typeface="Times New Roman"/>
            </a:endParaRPr>
          </a:p>
        </p:txBody>
      </p:sp>
      <p:sp>
        <p:nvSpPr>
          <p:cNvPr id="251" name="Google Shape;251;p28"/>
          <p:cNvSpPr txBox="1"/>
          <p:nvPr/>
        </p:nvSpPr>
        <p:spPr>
          <a:xfrm>
            <a:off x="3016455" y="3485913"/>
            <a:ext cx="3142784" cy="1091358"/>
          </a:xfrm>
          <a:prstGeom prst="rect">
            <a:avLst/>
          </a:prstGeom>
          <a:noFill/>
          <a:ln>
            <a:noFill/>
          </a:ln>
        </p:spPr>
        <p:txBody>
          <a:bodyPr anchorCtr="0" anchor="t" bIns="0" lIns="0" spcFirstLastPara="1" rIns="0" wrap="square" tIns="14000">
            <a:spAutoFit/>
          </a:bodyPr>
          <a:lstStyle/>
          <a:p>
            <a:pPr indent="-163838" lvl="0" marL="177141" marR="5602" rtl="0" algn="l">
              <a:spcBef>
                <a:spcPts val="0"/>
              </a:spcBef>
              <a:spcAft>
                <a:spcPts val="0"/>
              </a:spcAft>
              <a:buNone/>
            </a:pPr>
            <a:r>
              <a:rPr b="1" lang="en-US" sz="3500">
                <a:solidFill>
                  <a:schemeClr val="dk1"/>
                </a:solidFill>
                <a:latin typeface="Times New Roman"/>
                <a:ea typeface="Times New Roman"/>
                <a:cs typeface="Times New Roman"/>
                <a:sym typeface="Times New Roman"/>
              </a:rPr>
              <a:t>wavelength</a:t>
            </a:r>
            <a:r>
              <a:rPr lang="en-US" sz="3500">
                <a:solidFill>
                  <a:schemeClr val="dk1"/>
                </a:solidFill>
                <a:latin typeface="Times New Roman"/>
                <a:ea typeface="Times New Roman"/>
                <a:cs typeface="Times New Roman"/>
                <a:sym typeface="Times New Roman"/>
              </a:rPr>
              <a:t>  (MW):0.5	to</a:t>
            </a:r>
            <a:endParaRPr sz="3500">
              <a:solidFill>
                <a:schemeClr val="dk1"/>
              </a:solidFill>
              <a:latin typeface="Times New Roman"/>
              <a:ea typeface="Times New Roman"/>
              <a:cs typeface="Times New Roman"/>
              <a:sym typeface="Times New Roman"/>
            </a:endParaRPr>
          </a:p>
        </p:txBody>
      </p:sp>
      <p:sp>
        <p:nvSpPr>
          <p:cNvPr id="252" name="Google Shape;252;p28"/>
          <p:cNvSpPr txBox="1"/>
          <p:nvPr/>
        </p:nvSpPr>
        <p:spPr>
          <a:xfrm>
            <a:off x="6186354" y="3485913"/>
            <a:ext cx="3802433" cy="1091358"/>
          </a:xfrm>
          <a:prstGeom prst="rect">
            <a:avLst/>
          </a:prstGeom>
          <a:noFill/>
          <a:ln>
            <a:noFill/>
          </a:ln>
        </p:spPr>
        <p:txBody>
          <a:bodyPr anchorCtr="0" anchor="t" bIns="0" lIns="0" spcFirstLastPara="1" rIns="0" wrap="square" tIns="14000">
            <a:spAutoFit/>
          </a:bodyPr>
          <a:lstStyle/>
          <a:p>
            <a:pPr indent="0" lvl="0" marL="0" marR="8403" rtl="0" algn="r">
              <a:spcBef>
                <a:spcPts val="0"/>
              </a:spcBef>
              <a:spcAft>
                <a:spcPts val="0"/>
              </a:spcAft>
              <a:buNone/>
            </a:pPr>
            <a:r>
              <a:rPr b="1" lang="en-US" sz="3500">
                <a:solidFill>
                  <a:schemeClr val="dk1"/>
                </a:solidFill>
                <a:latin typeface="Times New Roman"/>
                <a:ea typeface="Times New Roman"/>
                <a:cs typeface="Times New Roman"/>
                <a:sym typeface="Times New Roman"/>
              </a:rPr>
              <a:t>radio</a:t>
            </a:r>
            <a:r>
              <a:rPr lang="en-US" sz="3500">
                <a:solidFill>
                  <a:schemeClr val="dk1"/>
                </a:solidFill>
                <a:latin typeface="Times New Roman"/>
                <a:ea typeface="Times New Roman"/>
                <a:cs typeface="Times New Roman"/>
                <a:sym typeface="Times New Roman"/>
              </a:rPr>
              <a:t>,	Medium</a:t>
            </a:r>
            <a:endParaRPr sz="3500">
              <a:solidFill>
                <a:schemeClr val="dk1"/>
              </a:solidFill>
              <a:latin typeface="Times New Roman"/>
              <a:ea typeface="Times New Roman"/>
              <a:cs typeface="Times New Roman"/>
              <a:sym typeface="Times New Roman"/>
            </a:endParaRPr>
          </a:p>
          <a:p>
            <a:pPr indent="0" lvl="0" marL="0" marR="5602" rtl="0" algn="r">
              <a:spcBef>
                <a:spcPts val="0"/>
              </a:spcBef>
              <a:spcAft>
                <a:spcPts val="0"/>
              </a:spcAft>
              <a:buNone/>
            </a:pPr>
            <a:r>
              <a:rPr lang="en-US" sz="3500">
                <a:solidFill>
                  <a:schemeClr val="dk1"/>
                </a:solidFill>
                <a:latin typeface="Times New Roman"/>
                <a:ea typeface="Times New Roman"/>
                <a:cs typeface="Times New Roman"/>
                <a:sym typeface="Times New Roman"/>
              </a:rPr>
              <a:t>2	MHz	and</a:t>
            </a:r>
            <a:endParaRPr sz="3500">
              <a:solidFill>
                <a:schemeClr val="dk1"/>
              </a:solidFill>
              <a:latin typeface="Times New Roman"/>
              <a:ea typeface="Times New Roman"/>
              <a:cs typeface="Times New Roman"/>
              <a:sym typeface="Times New Roman"/>
            </a:endParaRPr>
          </a:p>
        </p:txBody>
      </p:sp>
      <p:sp>
        <p:nvSpPr>
          <p:cNvPr id="253" name="Google Shape;253;p28"/>
          <p:cNvSpPr txBox="1"/>
          <p:nvPr/>
        </p:nvSpPr>
        <p:spPr>
          <a:xfrm>
            <a:off x="85433" y="4449476"/>
            <a:ext cx="9903832" cy="2384289"/>
          </a:xfrm>
          <a:prstGeom prst="rect">
            <a:avLst/>
          </a:prstGeom>
          <a:noFill/>
          <a:ln>
            <a:noFill/>
          </a:ln>
        </p:spPr>
        <p:txBody>
          <a:bodyPr anchorCtr="0" anchor="t" bIns="0" lIns="0" spcFirstLastPara="1" rIns="0" wrap="square" tIns="126025">
            <a:spAutoFit/>
          </a:bodyPr>
          <a:lstStyle/>
          <a:p>
            <a:pPr indent="0" lvl="0" marL="386491" marR="0" rtl="0" algn="just">
              <a:spcBef>
                <a:spcPts val="0"/>
              </a:spcBef>
              <a:spcAft>
                <a:spcPts val="0"/>
              </a:spcAft>
              <a:buNone/>
            </a:pPr>
            <a:r>
              <a:rPr lang="en-US" sz="3500">
                <a:solidFill>
                  <a:schemeClr val="dk1"/>
                </a:solidFill>
                <a:latin typeface="Times New Roman"/>
                <a:ea typeface="Times New Roman"/>
                <a:cs typeface="Times New Roman"/>
                <a:sym typeface="Times New Roman"/>
              </a:rPr>
              <a:t>wavelength in 600 to 150 meters.</a:t>
            </a:r>
            <a:endParaRPr sz="3500">
              <a:solidFill>
                <a:schemeClr val="dk1"/>
              </a:solidFill>
              <a:latin typeface="Times New Roman"/>
              <a:ea typeface="Times New Roman"/>
              <a:cs typeface="Times New Roman"/>
              <a:sym typeface="Times New Roman"/>
            </a:endParaRPr>
          </a:p>
          <a:p>
            <a:pPr indent="-372488" lvl="0" marL="386491" marR="5602" rtl="0" algn="just">
              <a:lnSpc>
                <a:spcPct val="99900"/>
              </a:lnSpc>
              <a:spcBef>
                <a:spcPts val="882"/>
              </a:spcBef>
              <a:spcAft>
                <a:spcPts val="0"/>
              </a:spcAft>
              <a:buNone/>
            </a:pPr>
            <a:r>
              <a:rPr lang="en-US" sz="3500">
                <a:solidFill>
                  <a:schemeClr val="dk1"/>
                </a:solidFill>
                <a:latin typeface="Times New Roman"/>
                <a:ea typeface="Times New Roman"/>
                <a:cs typeface="Times New Roman"/>
                <a:sym typeface="Times New Roman"/>
              </a:rPr>
              <a:t>3.</a:t>
            </a:r>
            <a:r>
              <a:rPr b="1" lang="en-US" sz="3500">
                <a:solidFill>
                  <a:schemeClr val="dk1"/>
                </a:solidFill>
                <a:latin typeface="Times New Roman"/>
                <a:ea typeface="Times New Roman"/>
                <a:cs typeface="Times New Roman"/>
                <a:sym typeface="Times New Roman"/>
              </a:rPr>
              <a:t>Short wavelength radio</a:t>
            </a:r>
            <a:r>
              <a:rPr lang="en-US" sz="3500">
                <a:solidFill>
                  <a:schemeClr val="dk1"/>
                </a:solidFill>
                <a:latin typeface="Times New Roman"/>
                <a:ea typeface="Times New Roman"/>
                <a:cs typeface="Times New Roman"/>
                <a:sym typeface="Times New Roman"/>
              </a:rPr>
              <a:t>, high frequency  (SW): 6 to 30MHz and wavelength in 50to  10 meters.</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nvSpPr>
        <p:spPr>
          <a:xfrm>
            <a:off x="85431" y="37814"/>
            <a:ext cx="9900331" cy="6939112"/>
          </a:xfrm>
          <a:prstGeom prst="rect">
            <a:avLst/>
          </a:prstGeom>
          <a:noFill/>
          <a:ln>
            <a:noFill/>
          </a:ln>
        </p:spPr>
        <p:txBody>
          <a:bodyPr anchorCtr="0" anchor="t" bIns="0" lIns="0" spcFirstLastPara="1" rIns="0" wrap="square" tIns="14000">
            <a:spAutoFit/>
          </a:bodyPr>
          <a:lstStyle/>
          <a:p>
            <a:pPr indent="-372488" lvl="0" marL="386491" marR="6302" rtl="0" algn="just">
              <a:lnSpc>
                <a:spcPct val="99900"/>
              </a:lnSpc>
              <a:spcBef>
                <a:spcPts val="0"/>
              </a:spcBef>
              <a:spcAft>
                <a:spcPts val="0"/>
              </a:spcAft>
              <a:buClr>
                <a:schemeClr val="dk1"/>
              </a:buClr>
              <a:buSzPts val="3500"/>
              <a:buFont typeface="Times New Roman"/>
              <a:buAutoNum type="arabicPeriod" startAt="4"/>
            </a:pPr>
            <a:r>
              <a:rPr b="1" lang="en-US" sz="3500">
                <a:solidFill>
                  <a:schemeClr val="dk1"/>
                </a:solidFill>
                <a:latin typeface="Times New Roman"/>
                <a:ea typeface="Times New Roman"/>
                <a:cs typeface="Times New Roman"/>
                <a:sym typeface="Times New Roman"/>
              </a:rPr>
              <a:t>FM radio</a:t>
            </a:r>
            <a:r>
              <a:rPr lang="en-US" sz="3500">
                <a:solidFill>
                  <a:schemeClr val="dk1"/>
                </a:solidFill>
                <a:latin typeface="Times New Roman"/>
                <a:ea typeface="Times New Roman"/>
                <a:cs typeface="Times New Roman"/>
                <a:sym typeface="Times New Roman"/>
              </a:rPr>
              <a:t>: 87.5 to 108 MHz and 3.4 to 2.8  meters wavelength then operated in 50km  range.</a:t>
            </a:r>
            <a:endParaRPr sz="3500">
              <a:solidFill>
                <a:schemeClr val="dk1"/>
              </a:solidFill>
              <a:latin typeface="Times New Roman"/>
              <a:ea typeface="Times New Roman"/>
              <a:cs typeface="Times New Roman"/>
              <a:sym typeface="Times New Roman"/>
            </a:endParaRPr>
          </a:p>
          <a:p>
            <a:pPr indent="-372488" lvl="0" marL="386491" marR="6302" rtl="0" algn="just">
              <a:spcBef>
                <a:spcPts val="882"/>
              </a:spcBef>
              <a:spcAft>
                <a:spcPts val="0"/>
              </a:spcAft>
              <a:buClr>
                <a:schemeClr val="dk1"/>
              </a:buClr>
              <a:buSzPts val="3500"/>
              <a:buFont typeface="Times New Roman"/>
              <a:buAutoNum type="arabicPeriod" startAt="4"/>
            </a:pPr>
            <a:r>
              <a:rPr b="1" lang="en-US" sz="3500">
                <a:solidFill>
                  <a:schemeClr val="dk1"/>
                </a:solidFill>
                <a:latin typeface="Times New Roman"/>
                <a:ea typeface="Times New Roman"/>
                <a:cs typeface="Times New Roman"/>
                <a:sym typeface="Times New Roman"/>
              </a:rPr>
              <a:t>VHF</a:t>
            </a:r>
            <a:r>
              <a:rPr lang="en-US" sz="3500">
                <a:solidFill>
                  <a:schemeClr val="dk1"/>
                </a:solidFill>
                <a:latin typeface="Times New Roman"/>
                <a:ea typeface="Times New Roman"/>
                <a:cs typeface="Times New Roman"/>
                <a:sym typeface="Times New Roman"/>
              </a:rPr>
              <a:t>: 50 to 250 MHz and wavelength in 6  to 1.2 meters.</a:t>
            </a:r>
            <a:endParaRPr sz="3500">
              <a:solidFill>
                <a:schemeClr val="dk1"/>
              </a:solidFill>
              <a:latin typeface="Times New Roman"/>
              <a:ea typeface="Times New Roman"/>
              <a:cs typeface="Times New Roman"/>
              <a:sym typeface="Times New Roman"/>
            </a:endParaRPr>
          </a:p>
          <a:p>
            <a:pPr indent="-576236" lvl="0" marL="589539" marR="0" rtl="0" algn="just">
              <a:lnSpc>
                <a:spcPct val="120828"/>
              </a:lnSpc>
              <a:spcBef>
                <a:spcPts val="882"/>
              </a:spcBef>
              <a:spcAft>
                <a:spcPts val="0"/>
              </a:spcAft>
              <a:buClr>
                <a:schemeClr val="dk1"/>
              </a:buClr>
              <a:buSzPts val="3500"/>
              <a:buFont typeface="Times New Roman"/>
              <a:buAutoNum type="arabicPeriod" startAt="4"/>
            </a:pPr>
            <a:r>
              <a:rPr b="1" lang="en-US" sz="3500">
                <a:solidFill>
                  <a:schemeClr val="dk1"/>
                </a:solidFill>
                <a:latin typeface="Times New Roman"/>
                <a:ea typeface="Times New Roman"/>
                <a:cs typeface="Times New Roman"/>
                <a:sym typeface="Times New Roman"/>
              </a:rPr>
              <a:t>UHF</a:t>
            </a:r>
            <a:r>
              <a:rPr lang="en-US" sz="3500">
                <a:solidFill>
                  <a:schemeClr val="dk1"/>
                </a:solidFill>
                <a:latin typeface="Times New Roman"/>
                <a:ea typeface="Times New Roman"/>
                <a:cs typeface="Times New Roman"/>
                <a:sym typeface="Times New Roman"/>
              </a:rPr>
              <a:t>: 200 to 2000 MHz and wavelength in</a:t>
            </a:r>
            <a:endParaRPr sz="3500">
              <a:solidFill>
                <a:schemeClr val="dk1"/>
              </a:solidFill>
              <a:latin typeface="Times New Roman"/>
              <a:ea typeface="Times New Roman"/>
              <a:cs typeface="Times New Roman"/>
              <a:sym typeface="Times New Roman"/>
            </a:endParaRPr>
          </a:p>
          <a:p>
            <a:pPr indent="0" lvl="0" marL="386491" marR="0" rtl="0" algn="just">
              <a:lnSpc>
                <a:spcPct val="120828"/>
              </a:lnSpc>
              <a:spcBef>
                <a:spcPts val="0"/>
              </a:spcBef>
              <a:spcAft>
                <a:spcPts val="0"/>
              </a:spcAft>
              <a:buNone/>
            </a:pPr>
            <a:r>
              <a:rPr lang="en-US" sz="3500">
                <a:solidFill>
                  <a:schemeClr val="dk1"/>
                </a:solidFill>
                <a:latin typeface="Times New Roman"/>
                <a:ea typeface="Times New Roman"/>
                <a:cs typeface="Times New Roman"/>
                <a:sym typeface="Times New Roman"/>
              </a:rPr>
              <a:t>1.5 to0.15 meters</a:t>
            </a:r>
            <a:endParaRPr sz="3500">
              <a:solidFill>
                <a:schemeClr val="dk1"/>
              </a:solidFill>
              <a:latin typeface="Times New Roman"/>
              <a:ea typeface="Times New Roman"/>
              <a:cs typeface="Times New Roman"/>
              <a:sym typeface="Times New Roman"/>
            </a:endParaRPr>
          </a:p>
          <a:p>
            <a:pPr indent="-372488" lvl="0" marL="386491" marR="10502" rtl="0" algn="just">
              <a:spcBef>
                <a:spcPts val="882"/>
              </a:spcBef>
              <a:spcAft>
                <a:spcPts val="0"/>
              </a:spcAft>
              <a:buClr>
                <a:schemeClr val="dk1"/>
              </a:buClr>
              <a:buSzPts val="3500"/>
              <a:buFont typeface="Times New Roman"/>
              <a:buAutoNum type="arabicPeriod" startAt="7"/>
            </a:pPr>
            <a:r>
              <a:rPr b="1" lang="en-US" sz="3500">
                <a:solidFill>
                  <a:schemeClr val="dk1"/>
                </a:solidFill>
                <a:latin typeface="Times New Roman"/>
                <a:ea typeface="Times New Roman"/>
                <a:cs typeface="Times New Roman"/>
                <a:sym typeface="Times New Roman"/>
              </a:rPr>
              <a:t>Super High Microwave Frequency</a:t>
            </a:r>
            <a:r>
              <a:rPr lang="en-US" sz="3500">
                <a:solidFill>
                  <a:schemeClr val="dk1"/>
                </a:solidFill>
                <a:latin typeface="Times New Roman"/>
                <a:ea typeface="Times New Roman"/>
                <a:cs typeface="Times New Roman"/>
                <a:sym typeface="Times New Roman"/>
              </a:rPr>
              <a:t>: 2 to 40  GHz and wavelength in 15 to 0.75 cm.</a:t>
            </a:r>
            <a:endParaRPr sz="3500">
              <a:solidFill>
                <a:schemeClr val="dk1"/>
              </a:solidFill>
              <a:latin typeface="Times New Roman"/>
              <a:ea typeface="Times New Roman"/>
              <a:cs typeface="Times New Roman"/>
              <a:sym typeface="Times New Roman"/>
            </a:endParaRPr>
          </a:p>
          <a:p>
            <a:pPr indent="-372488" lvl="0" marL="386491" marR="5602" rtl="0" algn="just">
              <a:spcBef>
                <a:spcPts val="882"/>
              </a:spcBef>
              <a:spcAft>
                <a:spcPts val="0"/>
              </a:spcAft>
              <a:buClr>
                <a:schemeClr val="dk1"/>
              </a:buClr>
              <a:buSzPts val="3500"/>
              <a:buFont typeface="Times New Roman"/>
              <a:buAutoNum type="arabicPeriod" startAt="7"/>
            </a:pPr>
            <a:r>
              <a:rPr b="1" lang="en-US" sz="3500">
                <a:solidFill>
                  <a:schemeClr val="dk1"/>
                </a:solidFill>
                <a:latin typeface="Times New Roman"/>
                <a:ea typeface="Times New Roman"/>
                <a:cs typeface="Times New Roman"/>
                <a:sym typeface="Times New Roman"/>
              </a:rPr>
              <a:t>Extreme High Frequency(EHF)</a:t>
            </a:r>
            <a:r>
              <a:rPr lang="en-US" sz="3500">
                <a:solidFill>
                  <a:schemeClr val="dk1"/>
                </a:solidFill>
                <a:latin typeface="Times New Roman"/>
                <a:ea typeface="Times New Roman"/>
                <a:cs typeface="Times New Roman"/>
                <a:sym typeface="Times New Roman"/>
              </a:rPr>
              <a:t>: operated  above 40 GHz and wavelength in 0.75cm  to 3μm.</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0"/>
          <p:cNvSpPr txBox="1"/>
          <p:nvPr/>
        </p:nvSpPr>
        <p:spPr>
          <a:xfrm>
            <a:off x="7032008" y="0"/>
            <a:ext cx="975468" cy="565813"/>
          </a:xfrm>
          <a:prstGeom prst="rect">
            <a:avLst/>
          </a:prstGeom>
          <a:noFill/>
          <a:ln>
            <a:noFill/>
          </a:ln>
        </p:spPr>
        <p:txBody>
          <a:bodyPr anchorCtr="0" anchor="t" bIns="0" lIns="0" spcFirstLastPara="1" rIns="0" wrap="square" tIns="14000">
            <a:spAutoFit/>
          </a:bodyPr>
          <a:lstStyle/>
          <a:p>
            <a:pPr indent="0" lvl="0" marL="42010" marR="0" rtl="0" algn="l">
              <a:spcBef>
                <a:spcPts val="0"/>
              </a:spcBef>
              <a:spcAft>
                <a:spcPts val="0"/>
              </a:spcAft>
              <a:buNone/>
            </a:pPr>
            <a:r>
              <a:rPr baseline="-25000" lang="en-US" sz="5300">
                <a:solidFill>
                  <a:schemeClr val="dk1"/>
                </a:solidFill>
                <a:latin typeface="Times New Roman"/>
                <a:ea typeface="Times New Roman"/>
                <a:cs typeface="Times New Roman"/>
                <a:sym typeface="Times New Roman"/>
              </a:rPr>
              <a:t>10</a:t>
            </a:r>
            <a:r>
              <a:rPr lang="en-US" sz="2000">
                <a:solidFill>
                  <a:schemeClr val="dk1"/>
                </a:solidFill>
                <a:latin typeface="Times New Roman"/>
                <a:ea typeface="Times New Roman"/>
                <a:cs typeface="Times New Roman"/>
                <a:sym typeface="Times New Roman"/>
              </a:rPr>
              <a:t>14</a:t>
            </a:r>
            <a:endParaRPr sz="2000">
              <a:solidFill>
                <a:schemeClr val="dk1"/>
              </a:solidFill>
              <a:latin typeface="Times New Roman"/>
              <a:ea typeface="Times New Roman"/>
              <a:cs typeface="Times New Roman"/>
              <a:sym typeface="Times New Roman"/>
            </a:endParaRPr>
          </a:p>
        </p:txBody>
      </p:sp>
      <p:sp>
        <p:nvSpPr>
          <p:cNvPr id="264" name="Google Shape;264;p30"/>
          <p:cNvSpPr txBox="1"/>
          <p:nvPr/>
        </p:nvSpPr>
        <p:spPr>
          <a:xfrm>
            <a:off x="85432" y="37814"/>
            <a:ext cx="9910135" cy="552749"/>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9.	</a:t>
            </a:r>
            <a:r>
              <a:rPr b="1" lang="en-US" sz="3500">
                <a:solidFill>
                  <a:schemeClr val="dk1"/>
                </a:solidFill>
                <a:latin typeface="Times New Roman"/>
                <a:ea typeface="Times New Roman"/>
                <a:cs typeface="Times New Roman"/>
                <a:sym typeface="Times New Roman"/>
              </a:rPr>
              <a:t>Far	infrared</a:t>
            </a:r>
            <a:r>
              <a:rPr lang="en-US" sz="3500">
                <a:solidFill>
                  <a:schemeClr val="dk1"/>
                </a:solidFill>
                <a:latin typeface="Times New Roman"/>
                <a:ea typeface="Times New Roman"/>
                <a:cs typeface="Times New Roman"/>
                <a:sym typeface="Times New Roman"/>
              </a:rPr>
              <a:t>:	(1.5	to	3)x	Hz	and</a:t>
            </a:r>
            <a:endParaRPr sz="3500">
              <a:solidFill>
                <a:schemeClr val="dk1"/>
              </a:solidFill>
              <a:latin typeface="Times New Roman"/>
              <a:ea typeface="Times New Roman"/>
              <a:cs typeface="Times New Roman"/>
              <a:sym typeface="Times New Roman"/>
            </a:endParaRPr>
          </a:p>
        </p:txBody>
      </p:sp>
      <p:sp>
        <p:nvSpPr>
          <p:cNvPr id="265" name="Google Shape;265;p30"/>
          <p:cNvSpPr txBox="1"/>
          <p:nvPr/>
        </p:nvSpPr>
        <p:spPr>
          <a:xfrm>
            <a:off x="-26607" y="462174"/>
            <a:ext cx="10126516" cy="7026585"/>
          </a:xfrm>
          <a:prstGeom prst="rect">
            <a:avLst/>
          </a:prstGeom>
          <a:noFill/>
          <a:ln>
            <a:noFill/>
          </a:ln>
        </p:spPr>
        <p:txBody>
          <a:bodyPr anchorCtr="0" anchor="t" bIns="0" lIns="0" spcFirstLastPara="1" rIns="0" wrap="square" tIns="126025">
            <a:spAutoFit/>
          </a:bodyPr>
          <a:lstStyle/>
          <a:p>
            <a:pPr indent="0" lvl="0" marL="498517" marR="0" rtl="0" algn="l">
              <a:spcBef>
                <a:spcPts val="0"/>
              </a:spcBef>
              <a:spcAft>
                <a:spcPts val="0"/>
              </a:spcAft>
              <a:buNone/>
            </a:pPr>
            <a:r>
              <a:rPr lang="en-US" sz="3500">
                <a:solidFill>
                  <a:schemeClr val="dk1"/>
                </a:solidFill>
                <a:latin typeface="Times New Roman"/>
                <a:ea typeface="Times New Roman"/>
                <a:cs typeface="Times New Roman"/>
                <a:sym typeface="Times New Roman"/>
              </a:rPr>
              <a:t>wavelength between 1.0 μm to 2.0 μm.</a:t>
            </a:r>
            <a:endParaRPr sz="3500">
              <a:solidFill>
                <a:schemeClr val="dk1"/>
              </a:solidFill>
              <a:latin typeface="Times New Roman"/>
              <a:ea typeface="Times New Roman"/>
              <a:cs typeface="Times New Roman"/>
              <a:sym typeface="Times New Roman"/>
            </a:endParaRPr>
          </a:p>
          <a:p>
            <a:pPr indent="-372488" lvl="0" marL="498517" marR="117627" rtl="0" algn="just">
              <a:spcBef>
                <a:spcPts val="882"/>
              </a:spcBef>
              <a:spcAft>
                <a:spcPts val="0"/>
              </a:spcAft>
              <a:buNone/>
            </a:pPr>
            <a:r>
              <a:rPr lang="en-US" sz="3500">
                <a:solidFill>
                  <a:schemeClr val="dk1"/>
                </a:solidFill>
                <a:latin typeface="Times New Roman"/>
                <a:ea typeface="Times New Roman"/>
                <a:cs typeface="Times New Roman"/>
                <a:sym typeface="Times New Roman"/>
              </a:rPr>
              <a:t>10. </a:t>
            </a:r>
            <a:r>
              <a:rPr b="1" lang="en-US" sz="3500">
                <a:solidFill>
                  <a:schemeClr val="dk1"/>
                </a:solidFill>
                <a:latin typeface="Times New Roman"/>
                <a:ea typeface="Times New Roman"/>
                <a:cs typeface="Times New Roman"/>
                <a:sym typeface="Times New Roman"/>
              </a:rPr>
              <a:t>Infrared</a:t>
            </a:r>
            <a:r>
              <a:rPr lang="en-US" sz="3500">
                <a:solidFill>
                  <a:schemeClr val="dk1"/>
                </a:solidFill>
                <a:latin typeface="Times New Roman"/>
                <a:ea typeface="Times New Roman"/>
                <a:cs typeface="Times New Roman"/>
                <a:sym typeface="Times New Roman"/>
              </a:rPr>
              <a:t>: 0.70 to 0.40 μm wavelength  and operated (3.3 to 3.5)x 10</a:t>
            </a:r>
            <a:r>
              <a:rPr baseline="30000" lang="en-US" sz="3100">
                <a:solidFill>
                  <a:schemeClr val="dk1"/>
                </a:solidFill>
                <a:latin typeface="Times New Roman"/>
                <a:ea typeface="Times New Roman"/>
                <a:cs typeface="Times New Roman"/>
                <a:sym typeface="Times New Roman"/>
              </a:rPr>
              <a:t>14 </a:t>
            </a:r>
            <a:r>
              <a:rPr lang="en-US" sz="3500">
                <a:solidFill>
                  <a:schemeClr val="dk1"/>
                </a:solidFill>
                <a:latin typeface="Times New Roman"/>
                <a:ea typeface="Times New Roman"/>
                <a:cs typeface="Times New Roman"/>
                <a:sym typeface="Times New Roman"/>
              </a:rPr>
              <a:t>Hz.</a:t>
            </a:r>
            <a:endParaRPr sz="3500">
              <a:solidFill>
                <a:schemeClr val="dk1"/>
              </a:solidFill>
              <a:latin typeface="Times New Roman"/>
              <a:ea typeface="Times New Roman"/>
              <a:cs typeface="Times New Roman"/>
              <a:sym typeface="Times New Roman"/>
            </a:endParaRPr>
          </a:p>
          <a:p>
            <a:pPr indent="0" lvl="0" marL="10502" marR="0" rtl="0" algn="ctr">
              <a:spcBef>
                <a:spcPts val="882"/>
              </a:spcBef>
              <a:spcAft>
                <a:spcPts val="0"/>
              </a:spcAft>
              <a:buNone/>
            </a:pPr>
            <a:r>
              <a:rPr b="1" lang="en-US" sz="3500">
                <a:solidFill>
                  <a:srgbClr val="0000FF"/>
                </a:solidFill>
                <a:latin typeface="Georgia"/>
                <a:ea typeface="Georgia"/>
                <a:cs typeface="Georgia"/>
                <a:sym typeface="Georgia"/>
              </a:rPr>
              <a:t>ANTENNAE</a:t>
            </a:r>
            <a:endParaRPr sz="3500">
              <a:solidFill>
                <a:schemeClr val="dk1"/>
              </a:solidFill>
              <a:latin typeface="Georgia"/>
              <a:ea typeface="Georgia"/>
              <a:cs typeface="Georgia"/>
              <a:sym typeface="Georgia"/>
            </a:endParaRPr>
          </a:p>
          <a:p>
            <a:pPr indent="-372488" lvl="0" marL="498517" marR="119729" rtl="0" algn="just">
              <a:spcBef>
                <a:spcPts val="871"/>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Antennae are devices that transmit and  receive electromagnetic radiations most  function efficiently for relatively narrow  frequency ranges.</a:t>
            </a:r>
            <a:endParaRPr sz="3500">
              <a:solidFill>
                <a:schemeClr val="dk1"/>
              </a:solidFill>
              <a:latin typeface="Times New Roman"/>
              <a:ea typeface="Times New Roman"/>
              <a:cs typeface="Times New Roman"/>
              <a:sym typeface="Times New Roman"/>
            </a:endParaRPr>
          </a:p>
          <a:p>
            <a:pPr indent="-372488" lvl="0" marL="498517" marR="116928" rtl="0" algn="just">
              <a:spcBef>
                <a:spcPts val="882"/>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If not properly tuned to the frequency band  in which the transmitting system  connected to it operates, the transmitted  or received signals may be impaired.</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1"/>
          <p:cNvSpPr txBox="1"/>
          <p:nvPr/>
        </p:nvSpPr>
        <p:spPr>
          <a:xfrm>
            <a:off x="85431" y="37815"/>
            <a:ext cx="9905933" cy="3886995"/>
          </a:xfrm>
          <a:prstGeom prst="rect">
            <a:avLst/>
          </a:prstGeom>
          <a:noFill/>
          <a:ln>
            <a:noFill/>
          </a:ln>
        </p:spPr>
        <p:txBody>
          <a:bodyPr anchorCtr="0" anchor="t" bIns="0" lIns="0" spcFirstLastPara="1" rIns="0" wrap="square" tIns="14000">
            <a:spAutoFit/>
          </a:bodyPr>
          <a:lstStyle/>
          <a:p>
            <a:pPr indent="-372488" lvl="0" marL="386491" marR="5602" rtl="0" algn="just">
              <a:lnSpc>
                <a:spcPct val="99900"/>
              </a:lnSpc>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forms of antennae are mainly  determined by the frequency ranges they  operate in and can vary from a single piece  of wire to a parabolic dish.</a:t>
            </a:r>
            <a:endParaRPr sz="3500">
              <a:solidFill>
                <a:schemeClr val="dk1"/>
              </a:solidFill>
              <a:latin typeface="Times New Roman"/>
              <a:ea typeface="Times New Roman"/>
              <a:cs typeface="Times New Roman"/>
              <a:sym typeface="Times New Roman"/>
            </a:endParaRPr>
          </a:p>
          <a:p>
            <a:pPr indent="-372488" lvl="0" marL="386491" marR="9802" rtl="0" algn="just">
              <a:spcBef>
                <a:spcPts val="882"/>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following diagram shows λ/2 Dipole  Antenna for wireless transmission of waves  of wavelength λ.</a:t>
            </a:r>
            <a:endParaRPr sz="3500">
              <a:solidFill>
                <a:schemeClr val="dk1"/>
              </a:solidFill>
              <a:latin typeface="Times New Roman"/>
              <a:ea typeface="Times New Roman"/>
              <a:cs typeface="Times New Roman"/>
              <a:sym typeface="Times New Roman"/>
            </a:endParaRPr>
          </a:p>
        </p:txBody>
      </p:sp>
      <p:sp>
        <p:nvSpPr>
          <p:cNvPr id="271" name="Google Shape;271;p31"/>
          <p:cNvSpPr/>
          <p:nvPr/>
        </p:nvSpPr>
        <p:spPr>
          <a:xfrm>
            <a:off x="672253" y="3949488"/>
            <a:ext cx="9075420" cy="346630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nvSpPr>
        <p:spPr>
          <a:xfrm>
            <a:off x="29412" y="37814"/>
            <a:ext cx="10013073" cy="3348386"/>
          </a:xfrm>
          <a:prstGeom prst="rect">
            <a:avLst/>
          </a:prstGeom>
          <a:noFill/>
          <a:ln>
            <a:noFill/>
          </a:ln>
        </p:spPr>
        <p:txBody>
          <a:bodyPr anchorCtr="0" anchor="t" bIns="0" lIns="0" spcFirstLastPara="1" rIns="0" wrap="square" tIns="14000">
            <a:spAutoFit/>
          </a:bodyPr>
          <a:lstStyle/>
          <a:p>
            <a:pPr indent="-372488" lvl="0" marL="442505" marR="61614" rtl="0" algn="just">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It is called dipole antenna because at any  given instant at both the ends the signals  are180</a:t>
            </a:r>
            <a:r>
              <a:rPr baseline="30000" lang="en-US" sz="3100">
                <a:solidFill>
                  <a:schemeClr val="dk1"/>
                </a:solidFill>
                <a:latin typeface="Times New Roman"/>
                <a:ea typeface="Times New Roman"/>
                <a:cs typeface="Times New Roman"/>
                <a:sym typeface="Times New Roman"/>
              </a:rPr>
              <a:t>0 </a:t>
            </a:r>
            <a:r>
              <a:rPr lang="en-US" sz="3500">
                <a:solidFill>
                  <a:schemeClr val="dk1"/>
                </a:solidFill>
                <a:latin typeface="Times New Roman"/>
                <a:ea typeface="Times New Roman"/>
                <a:cs typeface="Times New Roman"/>
                <a:sym typeface="Times New Roman"/>
              </a:rPr>
              <a:t>out of phase.</a:t>
            </a:r>
            <a:endParaRPr sz="3500">
              <a:solidFill>
                <a:schemeClr val="dk1"/>
              </a:solidFill>
              <a:latin typeface="Times New Roman"/>
              <a:ea typeface="Times New Roman"/>
              <a:cs typeface="Times New Roman"/>
              <a:sym typeface="Times New Roman"/>
            </a:endParaRPr>
          </a:p>
          <a:p>
            <a:pPr indent="-372488" lvl="0" marL="442505" marR="58113" rtl="0" algn="just">
              <a:spcBef>
                <a:spcPts val="871"/>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following diagram shows another  antenna of length λ/4 mounted on a long  conducting surface.</a:t>
            </a:r>
            <a:endParaRPr sz="3500">
              <a:solidFill>
                <a:schemeClr val="dk1"/>
              </a:solidFill>
              <a:latin typeface="Times New Roman"/>
              <a:ea typeface="Times New Roman"/>
              <a:cs typeface="Times New Roman"/>
              <a:sym typeface="Times New Roman"/>
            </a:endParaRPr>
          </a:p>
        </p:txBody>
      </p:sp>
      <p:sp>
        <p:nvSpPr>
          <p:cNvPr id="277" name="Google Shape;277;p32"/>
          <p:cNvSpPr/>
          <p:nvPr/>
        </p:nvSpPr>
        <p:spPr>
          <a:xfrm>
            <a:off x="0" y="3613362"/>
            <a:ext cx="9833679" cy="36133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nvSpPr>
        <p:spPr>
          <a:xfrm>
            <a:off x="85431" y="37814"/>
            <a:ext cx="2079082" cy="557196"/>
          </a:xfrm>
          <a:prstGeom prst="rect">
            <a:avLst/>
          </a:prstGeom>
          <a:noFill/>
          <a:ln>
            <a:noFill/>
          </a:ln>
        </p:spPr>
        <p:txBody>
          <a:bodyPr anchorCtr="0" anchor="t" bIns="0" lIns="0" spcFirstLastPara="1" rIns="0" wrap="square" tIns="14000">
            <a:spAutoFit/>
          </a:bodyPr>
          <a:lstStyle/>
          <a:p>
            <a:pPr indent="-372488" lvl="0" marL="386491" marR="0" rtl="0" algn="l">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One	of</a:t>
            </a:r>
            <a:endParaRPr sz="3500">
              <a:solidFill>
                <a:schemeClr val="dk1"/>
              </a:solidFill>
              <a:latin typeface="Times New Roman"/>
              <a:ea typeface="Times New Roman"/>
              <a:cs typeface="Times New Roman"/>
              <a:sym typeface="Times New Roman"/>
            </a:endParaRPr>
          </a:p>
        </p:txBody>
      </p:sp>
      <p:sp>
        <p:nvSpPr>
          <p:cNvPr id="283" name="Google Shape;283;p33"/>
          <p:cNvSpPr txBox="1"/>
          <p:nvPr/>
        </p:nvSpPr>
        <p:spPr>
          <a:xfrm>
            <a:off x="2526800" y="37814"/>
            <a:ext cx="7462011"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the	important	characteristic	of</a:t>
            </a:r>
            <a:endParaRPr sz="3500">
              <a:solidFill>
                <a:schemeClr val="dk1"/>
              </a:solidFill>
              <a:latin typeface="Times New Roman"/>
              <a:ea typeface="Times New Roman"/>
              <a:cs typeface="Times New Roman"/>
              <a:sym typeface="Times New Roman"/>
            </a:endParaRPr>
          </a:p>
        </p:txBody>
      </p:sp>
      <p:sp>
        <p:nvSpPr>
          <p:cNvPr id="284" name="Google Shape;284;p33"/>
          <p:cNvSpPr txBox="1"/>
          <p:nvPr/>
        </p:nvSpPr>
        <p:spPr>
          <a:xfrm>
            <a:off x="457973" y="574218"/>
            <a:ext cx="9527090" cy="552749"/>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antenna	is	radiation	pattern	which	defines</a:t>
            </a:r>
            <a:endParaRPr sz="3500">
              <a:solidFill>
                <a:schemeClr val="dk1"/>
              </a:solidFill>
              <a:latin typeface="Times New Roman"/>
              <a:ea typeface="Times New Roman"/>
              <a:cs typeface="Times New Roman"/>
              <a:sym typeface="Times New Roman"/>
            </a:endParaRPr>
          </a:p>
        </p:txBody>
      </p:sp>
      <p:sp>
        <p:nvSpPr>
          <p:cNvPr id="285" name="Google Shape;285;p33"/>
          <p:cNvSpPr txBox="1"/>
          <p:nvPr/>
        </p:nvSpPr>
        <p:spPr>
          <a:xfrm>
            <a:off x="457974" y="1112018"/>
            <a:ext cx="2541258"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a	path	on</a:t>
            </a:r>
            <a:endParaRPr sz="3500">
              <a:solidFill>
                <a:schemeClr val="dk1"/>
              </a:solidFill>
              <a:latin typeface="Times New Roman"/>
              <a:ea typeface="Times New Roman"/>
              <a:cs typeface="Times New Roman"/>
              <a:sym typeface="Times New Roman"/>
            </a:endParaRPr>
          </a:p>
        </p:txBody>
      </p:sp>
      <p:sp>
        <p:nvSpPr>
          <p:cNvPr id="286" name="Google Shape;286;p33"/>
          <p:cNvSpPr txBox="1"/>
          <p:nvPr/>
        </p:nvSpPr>
        <p:spPr>
          <a:xfrm>
            <a:off x="3319856" y="1112018"/>
            <a:ext cx="1336104"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which</a:t>
            </a:r>
            <a:endParaRPr sz="3500">
              <a:solidFill>
                <a:schemeClr val="dk1"/>
              </a:solidFill>
              <a:latin typeface="Times New Roman"/>
              <a:ea typeface="Times New Roman"/>
              <a:cs typeface="Times New Roman"/>
              <a:sym typeface="Times New Roman"/>
            </a:endParaRPr>
          </a:p>
        </p:txBody>
      </p:sp>
      <p:sp>
        <p:nvSpPr>
          <p:cNvPr id="287" name="Google Shape;287;p33"/>
          <p:cNvSpPr txBox="1"/>
          <p:nvPr/>
        </p:nvSpPr>
        <p:spPr>
          <a:xfrm>
            <a:off x="4978179" y="1112018"/>
            <a:ext cx="3632269"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each	point	will</a:t>
            </a:r>
            <a:endParaRPr sz="3500">
              <a:solidFill>
                <a:schemeClr val="dk1"/>
              </a:solidFill>
              <a:latin typeface="Times New Roman"/>
              <a:ea typeface="Times New Roman"/>
              <a:cs typeface="Times New Roman"/>
              <a:sym typeface="Times New Roman"/>
            </a:endParaRPr>
          </a:p>
        </p:txBody>
      </p:sp>
      <p:sp>
        <p:nvSpPr>
          <p:cNvPr id="288" name="Google Shape;288;p33"/>
          <p:cNvSpPr txBox="1"/>
          <p:nvPr/>
        </p:nvSpPr>
        <p:spPr>
          <a:xfrm>
            <a:off x="457973" y="1649822"/>
            <a:ext cx="3625266"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identical	signal</a:t>
            </a:r>
            <a:endParaRPr sz="3500">
              <a:solidFill>
                <a:schemeClr val="dk1"/>
              </a:solidFill>
              <a:latin typeface="Times New Roman"/>
              <a:ea typeface="Times New Roman"/>
              <a:cs typeface="Times New Roman"/>
              <a:sym typeface="Times New Roman"/>
            </a:endParaRPr>
          </a:p>
        </p:txBody>
      </p:sp>
      <p:sp>
        <p:nvSpPr>
          <p:cNvPr id="289" name="Google Shape;289;p33"/>
          <p:cNvSpPr txBox="1"/>
          <p:nvPr/>
        </p:nvSpPr>
        <p:spPr>
          <a:xfrm>
            <a:off x="4480025" y="1112019"/>
            <a:ext cx="5505475" cy="1091358"/>
          </a:xfrm>
          <a:prstGeom prst="rect">
            <a:avLst/>
          </a:prstGeom>
          <a:noFill/>
          <a:ln>
            <a:noFill/>
          </a:ln>
        </p:spPr>
        <p:txBody>
          <a:bodyPr anchorCtr="0" anchor="t" bIns="0" lIns="0" spcFirstLastPara="1" rIns="0" wrap="square" tIns="14000">
            <a:spAutoFit/>
          </a:bodyPr>
          <a:lstStyle/>
          <a:p>
            <a:pPr indent="4450945" lvl="0" marL="14003" marR="5602" rtl="0" algn="l">
              <a:spcBef>
                <a:spcPts val="0"/>
              </a:spcBef>
              <a:spcAft>
                <a:spcPts val="0"/>
              </a:spcAft>
              <a:buNone/>
            </a:pPr>
            <a:r>
              <a:rPr lang="en-US" sz="3500">
                <a:solidFill>
                  <a:schemeClr val="dk1"/>
                </a:solidFill>
                <a:latin typeface="Times New Roman"/>
                <a:ea typeface="Times New Roman"/>
                <a:cs typeface="Times New Roman"/>
                <a:sym typeface="Times New Roman"/>
              </a:rPr>
              <a:t>have  strength	at	any	given</a:t>
            </a:r>
            <a:endParaRPr sz="3500">
              <a:solidFill>
                <a:schemeClr val="dk1"/>
              </a:solidFill>
              <a:latin typeface="Times New Roman"/>
              <a:ea typeface="Times New Roman"/>
              <a:cs typeface="Times New Roman"/>
              <a:sym typeface="Times New Roman"/>
            </a:endParaRPr>
          </a:p>
        </p:txBody>
      </p:sp>
      <p:sp>
        <p:nvSpPr>
          <p:cNvPr id="290" name="Google Shape;290;p33"/>
          <p:cNvSpPr txBox="1"/>
          <p:nvPr/>
        </p:nvSpPr>
        <p:spPr>
          <a:xfrm>
            <a:off x="85431" y="2075582"/>
            <a:ext cx="9901731" cy="5192750"/>
          </a:xfrm>
          <a:prstGeom prst="rect">
            <a:avLst/>
          </a:prstGeom>
          <a:noFill/>
          <a:ln>
            <a:noFill/>
          </a:ln>
        </p:spPr>
        <p:txBody>
          <a:bodyPr anchorCtr="0" anchor="t" bIns="0" lIns="0" spcFirstLastPara="1" rIns="0" wrap="square" tIns="126025">
            <a:spAutoFit/>
          </a:bodyPr>
          <a:lstStyle/>
          <a:p>
            <a:pPr indent="0" lvl="0" marL="386491" marR="0" rtl="0" algn="just">
              <a:spcBef>
                <a:spcPts val="0"/>
              </a:spcBef>
              <a:spcAft>
                <a:spcPts val="0"/>
              </a:spcAft>
              <a:buNone/>
            </a:pPr>
            <a:r>
              <a:rPr lang="en-US" sz="3500">
                <a:solidFill>
                  <a:schemeClr val="dk1"/>
                </a:solidFill>
                <a:latin typeface="Times New Roman"/>
                <a:ea typeface="Times New Roman"/>
                <a:cs typeface="Times New Roman"/>
                <a:sym typeface="Times New Roman"/>
              </a:rPr>
              <a:t>instant t.</a:t>
            </a:r>
            <a:endParaRPr sz="3500">
              <a:solidFill>
                <a:schemeClr val="dk1"/>
              </a:solidFill>
              <a:latin typeface="Times New Roman"/>
              <a:ea typeface="Times New Roman"/>
              <a:cs typeface="Times New Roman"/>
              <a:sym typeface="Times New Roman"/>
            </a:endParaRPr>
          </a:p>
          <a:p>
            <a:pPr indent="-372488" lvl="0" marL="386491" marR="5602" rtl="0" algn="just">
              <a:lnSpc>
                <a:spcPct val="120628"/>
              </a:lnSpc>
              <a:spcBef>
                <a:spcPts val="1031"/>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radiation pattern is two types i)  </a:t>
            </a:r>
            <a:r>
              <a:rPr b="1" lang="en-US" sz="3500">
                <a:solidFill>
                  <a:schemeClr val="dk1"/>
                </a:solidFill>
                <a:latin typeface="Times New Roman"/>
                <a:ea typeface="Times New Roman"/>
                <a:cs typeface="Times New Roman"/>
                <a:sym typeface="Times New Roman"/>
              </a:rPr>
              <a:t>Circular pattern</a:t>
            </a:r>
            <a:r>
              <a:rPr lang="en-US" sz="3500">
                <a:solidFill>
                  <a:schemeClr val="dk1"/>
                </a:solidFill>
                <a:latin typeface="Times New Roman"/>
                <a:ea typeface="Times New Roman"/>
                <a:cs typeface="Times New Roman"/>
                <a:sym typeface="Times New Roman"/>
              </a:rPr>
              <a:t> ii) </a:t>
            </a:r>
            <a:r>
              <a:rPr b="1" lang="en-US" sz="3500">
                <a:solidFill>
                  <a:schemeClr val="dk1"/>
                </a:solidFill>
                <a:latin typeface="Times New Roman"/>
                <a:ea typeface="Times New Roman"/>
                <a:cs typeface="Times New Roman"/>
                <a:sym typeface="Times New Roman"/>
              </a:rPr>
              <a:t>Directed pattern.</a:t>
            </a:r>
            <a:endParaRPr b="1" sz="3500">
              <a:solidFill>
                <a:schemeClr val="dk1"/>
              </a:solidFill>
              <a:latin typeface="Times New Roman"/>
              <a:ea typeface="Times New Roman"/>
              <a:cs typeface="Times New Roman"/>
              <a:sym typeface="Times New Roman"/>
            </a:endParaRPr>
          </a:p>
          <a:p>
            <a:pPr indent="-372488" lvl="0" marL="386491" marR="7000" rtl="0" algn="just">
              <a:spcBef>
                <a:spcPts val="744"/>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following diagram shows radiation  pattern of λ/2 dipole antenna in z-y and x-  z planes. It indicates signal amplitude at  an instant is identical along the circles and  antenna axis is perpendicular to the plane  of circles and tangent to both circles.</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txBox="1"/>
          <p:nvPr/>
        </p:nvSpPr>
        <p:spPr>
          <a:xfrm>
            <a:off x="0" y="2473333"/>
            <a:ext cx="9901731" cy="5079629"/>
          </a:xfrm>
          <a:prstGeom prst="rect">
            <a:avLst/>
          </a:prstGeom>
          <a:noFill/>
          <a:ln>
            <a:noFill/>
          </a:ln>
        </p:spPr>
        <p:txBody>
          <a:bodyPr anchorCtr="0" anchor="t" bIns="0" lIns="0" spcFirstLastPara="1" rIns="0" wrap="square" tIns="14000">
            <a:spAutoFit/>
          </a:bodyPr>
          <a:lstStyle/>
          <a:p>
            <a:pPr indent="-372488" lvl="0" marL="386491" marR="7701" rtl="0" algn="just">
              <a:lnSpc>
                <a:spcPct val="99900"/>
              </a:lnSpc>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following diagram shows radiation  patterns of λ/4 dipole antenna in y-z and  x-z planes.</a:t>
            </a:r>
            <a:endParaRPr sz="3500">
              <a:solidFill>
                <a:schemeClr val="dk1"/>
              </a:solidFill>
              <a:latin typeface="Times New Roman"/>
              <a:ea typeface="Times New Roman"/>
              <a:cs typeface="Times New Roman"/>
              <a:sym typeface="Times New Roman"/>
            </a:endParaRPr>
          </a:p>
          <a:p>
            <a:pPr indent="-372488" lvl="0" marL="386491" marR="5602" rtl="0" algn="just">
              <a:spcBef>
                <a:spcPts val="882"/>
              </a:spcBef>
              <a:spcAft>
                <a:spcPts val="0"/>
              </a:spcAft>
              <a:buClr>
                <a:srgbClr val="FF0000"/>
              </a:buClr>
              <a:buSzPts val="3500"/>
              <a:buFont typeface="Arial"/>
              <a:buChar char="•"/>
            </a:pPr>
            <a:r>
              <a:rPr lang="en-US" sz="3500">
                <a:solidFill>
                  <a:srgbClr val="FF0000"/>
                </a:solidFill>
                <a:latin typeface="Times New Roman"/>
                <a:ea typeface="Times New Roman"/>
                <a:cs typeface="Times New Roman"/>
                <a:sym typeface="Times New Roman"/>
              </a:rPr>
              <a:t>In circular radiation pattern the radiated  energy and signal strength is equally  distributed in all directions in the plane.</a:t>
            </a:r>
            <a:endParaRPr sz="3500">
              <a:solidFill>
                <a:srgbClr val="FF0000"/>
              </a:solidFill>
              <a:latin typeface="Times New Roman"/>
              <a:ea typeface="Times New Roman"/>
              <a:cs typeface="Times New Roman"/>
              <a:sym typeface="Times New Roman"/>
            </a:endParaRPr>
          </a:p>
          <a:p>
            <a:pPr indent="-372488" lvl="0" marL="386491" marR="7701" rtl="0" algn="just">
              <a:lnSpc>
                <a:spcPct val="99900"/>
              </a:lnSpc>
              <a:spcBef>
                <a:spcPts val="888"/>
              </a:spcBef>
              <a:spcAft>
                <a:spcPts val="0"/>
              </a:spcAft>
              <a:buClr>
                <a:srgbClr val="7030A0"/>
              </a:buClr>
              <a:buSzPts val="3500"/>
              <a:buFont typeface="Arial"/>
              <a:buChar char="•"/>
            </a:pPr>
            <a:r>
              <a:rPr b="1" lang="en-US" sz="3500">
                <a:solidFill>
                  <a:srgbClr val="7030A0"/>
                </a:solidFill>
                <a:latin typeface="Times New Roman"/>
                <a:ea typeface="Times New Roman"/>
                <a:cs typeface="Times New Roman"/>
                <a:sym typeface="Times New Roman"/>
              </a:rPr>
              <a:t>A pattern in which the signal strength is  directed along a specific direction is called  directed transmission.</a:t>
            </a:r>
            <a:endParaRPr b="1" sz="3500">
              <a:solidFill>
                <a:srgbClr val="7030A0"/>
              </a:solidFill>
              <a:latin typeface="Times New Roman"/>
              <a:ea typeface="Times New Roman"/>
              <a:cs typeface="Times New Roman"/>
              <a:sym typeface="Times New Roman"/>
            </a:endParaRPr>
          </a:p>
        </p:txBody>
      </p:sp>
      <p:sp>
        <p:nvSpPr>
          <p:cNvPr id="296" name="Google Shape;296;p34"/>
          <p:cNvSpPr/>
          <p:nvPr/>
        </p:nvSpPr>
        <p:spPr>
          <a:xfrm>
            <a:off x="924348" y="168063"/>
            <a:ext cx="9159452" cy="201676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5"/>
          <p:cNvSpPr txBox="1"/>
          <p:nvPr/>
        </p:nvSpPr>
        <p:spPr>
          <a:xfrm>
            <a:off x="85431" y="37815"/>
            <a:ext cx="9902432" cy="7227507"/>
          </a:xfrm>
          <a:prstGeom prst="rect">
            <a:avLst/>
          </a:prstGeom>
          <a:noFill/>
          <a:ln>
            <a:noFill/>
          </a:ln>
        </p:spPr>
        <p:txBody>
          <a:bodyPr anchorCtr="0" anchor="t" bIns="0" lIns="0" spcFirstLastPara="1" rIns="0" wrap="square" tIns="32900">
            <a:spAutoFit/>
          </a:bodyPr>
          <a:lstStyle/>
          <a:p>
            <a:pPr indent="-372488" lvl="0" marL="386491" marR="8403" rtl="0" algn="l">
              <a:lnSpc>
                <a:spcPct val="120628"/>
              </a:lnSpc>
              <a:spcBef>
                <a:spcPts val="0"/>
              </a:spcBef>
              <a:spcAft>
                <a:spcPts val="0"/>
              </a:spcAft>
              <a:buNone/>
            </a:pPr>
            <a:r>
              <a:rPr lang="en-US" sz="3500">
                <a:solidFill>
                  <a:srgbClr val="0000FF"/>
                </a:solidFill>
                <a:latin typeface="Times New Roman"/>
                <a:ea typeface="Times New Roman"/>
                <a:cs typeface="Times New Roman"/>
                <a:sym typeface="Times New Roman"/>
              </a:rPr>
              <a:t>Antenna	For	Multiple	Input	Multiple	Output  (MIMO):</a:t>
            </a:r>
            <a:endParaRPr sz="3500">
              <a:solidFill>
                <a:schemeClr val="dk1"/>
              </a:solidFill>
              <a:latin typeface="Times New Roman"/>
              <a:ea typeface="Times New Roman"/>
              <a:cs typeface="Times New Roman"/>
              <a:sym typeface="Times New Roman"/>
            </a:endParaRPr>
          </a:p>
          <a:p>
            <a:pPr indent="-372488" lvl="0" marL="386491" marR="5602" rtl="0" algn="just">
              <a:lnSpc>
                <a:spcPct val="99900"/>
              </a:lnSpc>
              <a:spcBef>
                <a:spcPts val="744"/>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To explain MIMO let us consider two  sources which are physically separated by  a distance and assume one emitting red  light and other emitting green light, but  both incident on the same point (reach  same destination).</a:t>
            </a:r>
            <a:endParaRPr sz="3500">
              <a:solidFill>
                <a:schemeClr val="dk1"/>
              </a:solidFill>
              <a:latin typeface="Times New Roman"/>
              <a:ea typeface="Times New Roman"/>
              <a:cs typeface="Times New Roman"/>
              <a:sym typeface="Times New Roman"/>
            </a:endParaRPr>
          </a:p>
          <a:p>
            <a:pPr indent="-372488" lvl="0" marL="386491" marR="7000" rtl="0" algn="just">
              <a:spcBef>
                <a:spcPts val="882"/>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We know that the color appears at the  incident point will be different from the  color of any one of the source, because the  beams are travel on different paths and  phase angle also different, which depends</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9"/>
          <p:cNvSpPr/>
          <p:nvPr/>
        </p:nvSpPr>
        <p:spPr>
          <a:xfrm>
            <a:off x="317500" y="428626"/>
            <a:ext cx="9067800" cy="65864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800">
                <a:solidFill>
                  <a:schemeClr val="dk1"/>
                </a:solidFill>
                <a:latin typeface="Calibri"/>
                <a:ea typeface="Calibri"/>
                <a:cs typeface="Calibri"/>
                <a:sym typeface="Calibri"/>
              </a:rPr>
              <a:t>Mobile Computing</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Unit-1 :</a:t>
            </a:r>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Mobile Communications :An Overview,Mobile Communication, Mobile Computing, Mobile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Computing Architecture, Mobile Devices, Mobile System Networks, Data Dissemination, Mobility Management, Security Mobile Devices and Systems: Mobile Phones, Digital Music Players, Handheld Pocket Computers, Handheld Devices: Operating Systems, Smart Systems, Limitations of Mobile Devices, Automotive Systems GSM and Similar Architectures: GSM-Services and System, Architecture, Radio Interfaces, Protocols, Localization, Calling Handover, Security, New Data Services, General Packet Radio Service, High-speed Circuit Switched Data, DECT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Unit-2 :</a:t>
            </a:r>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Wireless Medium Access Control and CDMA based Communication: Medium Access Control,</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Introduction to CDMA-based Systems, Spread Spectrum in CDMA Systems, Coding Methods in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CDMA, IS-95 cdma One System, IMT- 20 0 0, i - m o d e , O F D M , Mobile IP Network Layer: IP and Mobile IP Network Layers, Packet Delivery and Handover Management, Location Management, Registration, Tunnelling and Encapsulation Route Optimization, Dynamic Host Configuration Protocol, Mobile Transport Layer, Conventional TCP/IP Transport, Layer Protocols, Indirect TCP, Snooping TCP, Mobile TCP, Other Methods of TCP-layer Transmission for Mobile Networks, TCP Over 2.5G/3G Mobile Networks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6"/>
          <p:cNvSpPr txBox="1"/>
          <p:nvPr/>
        </p:nvSpPr>
        <p:spPr>
          <a:xfrm>
            <a:off x="85433" y="37814"/>
            <a:ext cx="9898230" cy="2816042"/>
          </a:xfrm>
          <a:prstGeom prst="rect">
            <a:avLst/>
          </a:prstGeom>
          <a:noFill/>
          <a:ln>
            <a:noFill/>
          </a:ln>
        </p:spPr>
        <p:txBody>
          <a:bodyPr anchorCtr="0" anchor="t" bIns="0" lIns="0" spcFirstLastPara="1" rIns="0" wrap="square" tIns="32900">
            <a:spAutoFit/>
          </a:bodyPr>
          <a:lstStyle/>
          <a:p>
            <a:pPr indent="-372488" lvl="0" marL="386491" marR="6302" rtl="0" algn="just">
              <a:lnSpc>
                <a:spcPct val="120628"/>
              </a:lnSpc>
              <a:spcBef>
                <a:spcPts val="0"/>
              </a:spcBef>
              <a:spcAft>
                <a:spcPts val="0"/>
              </a:spcAft>
              <a:buNone/>
            </a:pPr>
            <a:r>
              <a:rPr lang="en-US" sz="3500">
                <a:solidFill>
                  <a:schemeClr val="dk1"/>
                </a:solidFill>
                <a:latin typeface="Times New Roman"/>
                <a:ea typeface="Times New Roman"/>
                <a:cs typeface="Times New Roman"/>
                <a:sym typeface="Times New Roman"/>
              </a:rPr>
              <a:t>On time and distance travelled by the  beams.</a:t>
            </a:r>
            <a:endParaRPr sz="3500">
              <a:solidFill>
                <a:schemeClr val="dk1"/>
              </a:solidFill>
              <a:latin typeface="Times New Roman"/>
              <a:ea typeface="Times New Roman"/>
              <a:cs typeface="Times New Roman"/>
              <a:sym typeface="Times New Roman"/>
            </a:endParaRPr>
          </a:p>
          <a:p>
            <a:pPr indent="-372488" lvl="0" marL="386491" marR="5602" rtl="0" algn="just">
              <a:spcBef>
                <a:spcPts val="744"/>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end resultant color determined by the  distance between the sources and phase  difference the source signals.</a:t>
            </a:r>
            <a:endParaRPr sz="3500">
              <a:solidFill>
                <a:schemeClr val="dk1"/>
              </a:solidFill>
              <a:latin typeface="Times New Roman"/>
              <a:ea typeface="Times New Roman"/>
              <a:cs typeface="Times New Roman"/>
              <a:sym typeface="Times New Roman"/>
            </a:endParaRPr>
          </a:p>
        </p:txBody>
      </p:sp>
      <p:graphicFrame>
        <p:nvGraphicFramePr>
          <p:cNvPr id="307" name="Google Shape;307;p36"/>
          <p:cNvGraphicFramePr/>
          <p:nvPr/>
        </p:nvGraphicFramePr>
        <p:xfrm>
          <a:off x="64425" y="2982160"/>
          <a:ext cx="3000000" cy="3000000"/>
        </p:xfrm>
        <a:graphic>
          <a:graphicData uri="http://schemas.openxmlformats.org/drawingml/2006/table">
            <a:tbl>
              <a:tblPr bandRow="1" firstRow="1">
                <a:noFill/>
                <a:tableStyleId>{CE9EC7AB-8BBF-4F8D-B967-1A55A8571159}</a:tableStyleId>
              </a:tblPr>
              <a:tblGrid>
                <a:gridCol w="2766750"/>
                <a:gridCol w="4457175"/>
                <a:gridCol w="1206550"/>
                <a:gridCol w="1513275"/>
              </a:tblGrid>
              <a:tr h="538625">
                <a:tc>
                  <a:txBody>
                    <a:bodyPr/>
                    <a:lstStyle/>
                    <a:p>
                      <a:pPr indent="-337820" lvl="0" marL="369570" marR="0" rtl="0" algn="l">
                        <a:lnSpc>
                          <a:spcPct val="105828"/>
                        </a:lnSpc>
                        <a:spcBef>
                          <a:spcPts val="0"/>
                        </a:spcBef>
                        <a:spcAft>
                          <a:spcPts val="0"/>
                        </a:spcAft>
                        <a:buSzPts val="3500"/>
                        <a:buFont typeface="Arial"/>
                        <a:buChar char="•"/>
                      </a:pPr>
                      <a:r>
                        <a:rPr lang="en-US" sz="3500" u="none" cap="none" strike="noStrike">
                          <a:latin typeface="Times New Roman"/>
                          <a:ea typeface="Times New Roman"/>
                          <a:cs typeface="Times New Roman"/>
                          <a:sym typeface="Times New Roman"/>
                        </a:rPr>
                        <a:t>Generally</a:t>
                      </a:r>
                      <a:endParaRPr sz="3500" u="none" cap="none" strike="noStrike">
                        <a:latin typeface="Times New Roman"/>
                        <a:ea typeface="Times New Roman"/>
                        <a:cs typeface="Times New Roman"/>
                        <a:sym typeface="Times New Roman"/>
                      </a:endParaRPr>
                    </a:p>
                  </a:txBody>
                  <a:tcPr marT="0" marB="0" marR="0" marL="0"/>
                </a:tc>
                <a:tc>
                  <a:txBody>
                    <a:bodyPr/>
                    <a:lstStyle/>
                    <a:p>
                      <a:pPr indent="0" lvl="0" marL="403225" marR="0" rtl="0" algn="l">
                        <a:lnSpc>
                          <a:spcPct val="105828"/>
                        </a:lnSpc>
                        <a:spcBef>
                          <a:spcPts val="0"/>
                        </a:spcBef>
                        <a:spcAft>
                          <a:spcPts val="0"/>
                        </a:spcAft>
                        <a:buNone/>
                      </a:pPr>
                      <a:r>
                        <a:rPr lang="en-US" sz="3500" u="none" cap="none" strike="noStrike">
                          <a:latin typeface="Times New Roman"/>
                          <a:ea typeface="Times New Roman"/>
                          <a:cs typeface="Times New Roman"/>
                          <a:sym typeface="Times New Roman"/>
                        </a:rPr>
                        <a:t>the	resultant</a:t>
                      </a:r>
                      <a:endParaRPr sz="3500" u="none" cap="none" strike="noStrike">
                        <a:latin typeface="Times New Roman"/>
                        <a:ea typeface="Times New Roman"/>
                        <a:cs typeface="Times New Roman"/>
                        <a:sym typeface="Times New Roman"/>
                      </a:endParaRPr>
                    </a:p>
                  </a:txBody>
                  <a:tcPr marT="0" marB="0" marR="0" marL="0"/>
                </a:tc>
                <a:tc>
                  <a:txBody>
                    <a:bodyPr/>
                    <a:lstStyle/>
                    <a:p>
                      <a:pPr indent="0" lvl="0" marL="103504" marR="0" rtl="0" algn="l">
                        <a:lnSpc>
                          <a:spcPct val="105828"/>
                        </a:lnSpc>
                        <a:spcBef>
                          <a:spcPts val="0"/>
                        </a:spcBef>
                        <a:spcAft>
                          <a:spcPts val="0"/>
                        </a:spcAft>
                        <a:buNone/>
                      </a:pPr>
                      <a:r>
                        <a:rPr lang="en-US" sz="3500" u="none" cap="none" strike="noStrike">
                          <a:latin typeface="Times New Roman"/>
                          <a:ea typeface="Times New Roman"/>
                          <a:cs typeface="Times New Roman"/>
                          <a:sym typeface="Times New Roman"/>
                        </a:rPr>
                        <a:t>color</a:t>
                      </a:r>
                      <a:endParaRPr sz="3500" u="none" cap="none" strike="noStrike">
                        <a:latin typeface="Times New Roman"/>
                        <a:ea typeface="Times New Roman"/>
                        <a:cs typeface="Times New Roman"/>
                        <a:sym typeface="Times New Roman"/>
                      </a:endParaRPr>
                    </a:p>
                  </a:txBody>
                  <a:tcPr marT="0" marB="0" marR="0" marL="0"/>
                </a:tc>
                <a:tc>
                  <a:txBody>
                    <a:bodyPr/>
                    <a:lstStyle/>
                    <a:p>
                      <a:pPr indent="0" lvl="0" marL="0" marR="24130" rtl="0" algn="r">
                        <a:lnSpc>
                          <a:spcPct val="105828"/>
                        </a:lnSpc>
                        <a:spcBef>
                          <a:spcPts val="0"/>
                        </a:spcBef>
                        <a:spcAft>
                          <a:spcPts val="0"/>
                        </a:spcAft>
                        <a:buNone/>
                      </a:pPr>
                      <a:r>
                        <a:rPr lang="en-US" sz="3500" u="none" cap="none" strike="noStrike">
                          <a:latin typeface="Times New Roman"/>
                          <a:ea typeface="Times New Roman"/>
                          <a:cs typeface="Times New Roman"/>
                          <a:sym typeface="Times New Roman"/>
                        </a:rPr>
                        <a:t>has</a:t>
                      </a:r>
                      <a:endParaRPr sz="3500" u="none" cap="none" strike="noStrike">
                        <a:latin typeface="Times New Roman"/>
                        <a:ea typeface="Times New Roman"/>
                        <a:cs typeface="Times New Roman"/>
                        <a:sym typeface="Times New Roman"/>
                      </a:endParaRPr>
                    </a:p>
                  </a:txBody>
                  <a:tcPr marT="0" marB="0" marR="0" marL="0"/>
                </a:tc>
              </a:tr>
              <a:tr h="1069050">
                <a:tc>
                  <a:txBody>
                    <a:bodyPr/>
                    <a:lstStyle/>
                    <a:p>
                      <a:pPr indent="0" lvl="0" marL="369570" marR="0" rtl="0" algn="l">
                        <a:lnSpc>
                          <a:spcPct val="105428"/>
                        </a:lnSpc>
                        <a:spcBef>
                          <a:spcPts val="0"/>
                        </a:spcBef>
                        <a:spcAft>
                          <a:spcPts val="0"/>
                        </a:spcAft>
                        <a:buNone/>
                      </a:pPr>
                      <a:r>
                        <a:rPr lang="en-US" sz="3500" u="none" cap="none" strike="noStrike">
                          <a:latin typeface="Times New Roman"/>
                          <a:ea typeface="Times New Roman"/>
                          <a:cs typeface="Times New Roman"/>
                          <a:sym typeface="Times New Roman"/>
                        </a:rPr>
                        <a:t>maximum</a:t>
                      </a:r>
                      <a:endParaRPr sz="3500" u="none" cap="none" strike="noStrike">
                        <a:latin typeface="Times New Roman"/>
                        <a:ea typeface="Times New Roman"/>
                        <a:cs typeface="Times New Roman"/>
                        <a:sym typeface="Times New Roman"/>
                      </a:endParaRPr>
                    </a:p>
                    <a:p>
                      <a:pPr indent="0" lvl="0" marL="369570" marR="0" rtl="0" algn="l">
                        <a:lnSpc>
                          <a:spcPct val="100000"/>
                        </a:lnSpc>
                        <a:spcBef>
                          <a:spcPts val="0"/>
                        </a:spcBef>
                        <a:spcAft>
                          <a:spcPts val="0"/>
                        </a:spcAft>
                        <a:buNone/>
                      </a:pPr>
                      <a:r>
                        <a:rPr lang="en-US" sz="3500" u="none" cap="none" strike="noStrike">
                          <a:latin typeface="Times New Roman"/>
                          <a:ea typeface="Times New Roman"/>
                          <a:cs typeface="Times New Roman"/>
                          <a:sym typeface="Times New Roman"/>
                        </a:rPr>
                        <a:t>signals.</a:t>
                      </a:r>
                      <a:endParaRPr sz="3500" u="none" cap="none" strike="noStrike">
                        <a:latin typeface="Times New Roman"/>
                        <a:ea typeface="Times New Roman"/>
                        <a:cs typeface="Times New Roman"/>
                        <a:sym typeface="Times New Roman"/>
                      </a:endParaRPr>
                    </a:p>
                  </a:txBody>
                  <a:tcPr marT="0" marB="0" marR="0" marL="0"/>
                </a:tc>
                <a:tc>
                  <a:txBody>
                    <a:bodyPr/>
                    <a:lstStyle/>
                    <a:p>
                      <a:pPr indent="0" lvl="0" marL="129539" marR="0" rtl="0" algn="l">
                        <a:lnSpc>
                          <a:spcPct val="105428"/>
                        </a:lnSpc>
                        <a:spcBef>
                          <a:spcPts val="0"/>
                        </a:spcBef>
                        <a:spcAft>
                          <a:spcPts val="0"/>
                        </a:spcAft>
                        <a:buNone/>
                      </a:pPr>
                      <a:r>
                        <a:rPr lang="en-US" sz="3500" u="none" cap="none" strike="noStrike">
                          <a:latin typeface="Times New Roman"/>
                          <a:ea typeface="Times New Roman"/>
                          <a:cs typeface="Times New Roman"/>
                          <a:sym typeface="Times New Roman"/>
                        </a:rPr>
                        <a:t>intensity	than	the</a:t>
                      </a:r>
                      <a:endParaRPr sz="3500" u="none" cap="none" strike="noStrike">
                        <a:latin typeface="Times New Roman"/>
                        <a:ea typeface="Times New Roman"/>
                        <a:cs typeface="Times New Roman"/>
                        <a:sym typeface="Times New Roman"/>
                      </a:endParaRPr>
                    </a:p>
                  </a:txBody>
                  <a:tcPr marT="0" marB="0" marR="0" marL="0"/>
                </a:tc>
                <a:tc>
                  <a:txBody>
                    <a:bodyPr/>
                    <a:lstStyle/>
                    <a:p>
                      <a:pPr indent="0" lvl="0" marL="157480" marR="0" rtl="0" algn="l">
                        <a:lnSpc>
                          <a:spcPct val="105428"/>
                        </a:lnSpc>
                        <a:spcBef>
                          <a:spcPts val="0"/>
                        </a:spcBef>
                        <a:spcAft>
                          <a:spcPts val="0"/>
                        </a:spcAft>
                        <a:buNone/>
                      </a:pPr>
                      <a:r>
                        <a:rPr lang="en-US" sz="3500" u="none" cap="none" strike="noStrike">
                          <a:latin typeface="Times New Roman"/>
                          <a:ea typeface="Times New Roman"/>
                          <a:cs typeface="Times New Roman"/>
                          <a:sym typeface="Times New Roman"/>
                        </a:rPr>
                        <a:t>two</a:t>
                      </a:r>
                      <a:endParaRPr sz="3500" u="none" cap="none" strike="noStrike">
                        <a:latin typeface="Times New Roman"/>
                        <a:ea typeface="Times New Roman"/>
                        <a:cs typeface="Times New Roman"/>
                        <a:sym typeface="Times New Roman"/>
                      </a:endParaRPr>
                    </a:p>
                  </a:txBody>
                  <a:tcPr marT="0" marB="0" marR="0" marL="0"/>
                </a:tc>
                <a:tc>
                  <a:txBody>
                    <a:bodyPr/>
                    <a:lstStyle/>
                    <a:p>
                      <a:pPr indent="0" lvl="0" marL="0" marR="24765" rtl="0" algn="r">
                        <a:lnSpc>
                          <a:spcPct val="105428"/>
                        </a:lnSpc>
                        <a:spcBef>
                          <a:spcPts val="0"/>
                        </a:spcBef>
                        <a:spcAft>
                          <a:spcPts val="0"/>
                        </a:spcAft>
                        <a:buNone/>
                      </a:pPr>
                      <a:r>
                        <a:rPr lang="en-US" sz="3500" u="none" cap="none" strike="noStrike">
                          <a:latin typeface="Times New Roman"/>
                          <a:ea typeface="Times New Roman"/>
                          <a:cs typeface="Times New Roman"/>
                          <a:sym typeface="Times New Roman"/>
                        </a:rPr>
                        <a:t>source</a:t>
                      </a:r>
                      <a:endParaRPr sz="3500" u="none" cap="none" strike="noStrike">
                        <a:latin typeface="Times New Roman"/>
                        <a:ea typeface="Times New Roman"/>
                        <a:cs typeface="Times New Roman"/>
                        <a:sym typeface="Times New Roman"/>
                      </a:endParaRPr>
                    </a:p>
                  </a:txBody>
                  <a:tcPr marT="0" marB="0" marR="0" marL="0"/>
                </a:tc>
              </a:tr>
            </a:tbl>
          </a:graphicData>
        </a:graphic>
      </p:graphicFrame>
      <p:sp>
        <p:nvSpPr>
          <p:cNvPr id="308" name="Google Shape;308;p36"/>
          <p:cNvSpPr txBox="1"/>
          <p:nvPr/>
        </p:nvSpPr>
        <p:spPr>
          <a:xfrm>
            <a:off x="85431" y="4673561"/>
            <a:ext cx="9900331" cy="2707185"/>
          </a:xfrm>
          <a:prstGeom prst="rect">
            <a:avLst/>
          </a:prstGeom>
          <a:noFill/>
          <a:ln>
            <a:noFill/>
          </a:ln>
        </p:spPr>
        <p:txBody>
          <a:bodyPr anchorCtr="0" anchor="t" bIns="0" lIns="0" spcFirstLastPara="1" rIns="0" wrap="square" tIns="14000">
            <a:spAutoFit/>
          </a:bodyPr>
          <a:lstStyle/>
          <a:p>
            <a:pPr indent="-372488" lvl="0" marL="386491" marR="5602" rtl="0" algn="just">
              <a:lnSpc>
                <a:spcPct val="99900"/>
              </a:lnSpc>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MIMO technology use more then one  antenna which was physically separated  and multiple antenna outputs are used for  transmission. So the resultant output is  different from each antenna output.</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7"/>
          <p:cNvSpPr txBox="1"/>
          <p:nvPr/>
        </p:nvSpPr>
        <p:spPr>
          <a:xfrm>
            <a:off x="85431" y="37814"/>
            <a:ext cx="9902432" cy="1110447"/>
          </a:xfrm>
          <a:prstGeom prst="rect">
            <a:avLst/>
          </a:prstGeom>
          <a:noFill/>
          <a:ln>
            <a:noFill/>
          </a:ln>
        </p:spPr>
        <p:txBody>
          <a:bodyPr anchorCtr="0" anchor="t" bIns="0" lIns="0" spcFirstLastPara="1" rIns="0" wrap="square" tIns="32900">
            <a:spAutoFit/>
          </a:bodyPr>
          <a:lstStyle/>
          <a:p>
            <a:pPr indent="-372488" lvl="0" marL="386491" marR="5602" rtl="0" algn="l">
              <a:lnSpc>
                <a:spcPct val="120628"/>
              </a:lnSpc>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So	it	is	possible		in	MIMO	two	or	more  sources’		signals	can		travel		on		different</a:t>
            </a:r>
            <a:endParaRPr sz="3500">
              <a:solidFill>
                <a:schemeClr val="dk1"/>
              </a:solidFill>
              <a:latin typeface="Times New Roman"/>
              <a:ea typeface="Times New Roman"/>
              <a:cs typeface="Times New Roman"/>
              <a:sym typeface="Times New Roman"/>
            </a:endParaRPr>
          </a:p>
        </p:txBody>
      </p:sp>
      <p:graphicFrame>
        <p:nvGraphicFramePr>
          <p:cNvPr id="314" name="Google Shape;314;p37"/>
          <p:cNvGraphicFramePr/>
          <p:nvPr/>
        </p:nvGraphicFramePr>
        <p:xfrm>
          <a:off x="436966" y="1152067"/>
          <a:ext cx="3000000" cy="3000000"/>
        </p:xfrm>
        <a:graphic>
          <a:graphicData uri="http://schemas.openxmlformats.org/drawingml/2006/table">
            <a:tbl>
              <a:tblPr bandRow="1" firstRow="1">
                <a:noFill/>
                <a:tableStyleId>{CE9EC7AB-8BBF-4F8D-B967-1A55A8571159}</a:tableStyleId>
              </a:tblPr>
              <a:tblGrid>
                <a:gridCol w="1586100"/>
                <a:gridCol w="1091000"/>
                <a:gridCol w="4235200"/>
                <a:gridCol w="2654700"/>
              </a:tblGrid>
              <a:tr h="531925">
                <a:tc>
                  <a:txBody>
                    <a:bodyPr/>
                    <a:lstStyle/>
                    <a:p>
                      <a:pPr indent="0" lvl="0" marL="31750" marR="0" rtl="0" algn="l">
                        <a:lnSpc>
                          <a:spcPct val="104400"/>
                        </a:lnSpc>
                        <a:spcBef>
                          <a:spcPts val="0"/>
                        </a:spcBef>
                        <a:spcAft>
                          <a:spcPts val="0"/>
                        </a:spcAft>
                        <a:buNone/>
                      </a:pPr>
                      <a:r>
                        <a:rPr lang="en-US" sz="3500" u="none" cap="none" strike="noStrike">
                          <a:latin typeface="Times New Roman"/>
                          <a:ea typeface="Times New Roman"/>
                          <a:cs typeface="Times New Roman"/>
                          <a:sym typeface="Times New Roman"/>
                        </a:rPr>
                        <a:t>paths,</a:t>
                      </a:r>
                      <a:endParaRPr sz="3500" u="none" cap="none" strike="noStrike">
                        <a:latin typeface="Times New Roman"/>
                        <a:ea typeface="Times New Roman"/>
                        <a:cs typeface="Times New Roman"/>
                        <a:sym typeface="Times New Roman"/>
                      </a:endParaRPr>
                    </a:p>
                  </a:txBody>
                  <a:tcPr marT="0" marB="0" marR="0" marL="0"/>
                </a:tc>
                <a:tc>
                  <a:txBody>
                    <a:bodyPr/>
                    <a:lstStyle/>
                    <a:p>
                      <a:pPr indent="0" lvl="0" marL="137160" marR="0" rtl="0" algn="l">
                        <a:lnSpc>
                          <a:spcPct val="104400"/>
                        </a:lnSpc>
                        <a:spcBef>
                          <a:spcPts val="0"/>
                        </a:spcBef>
                        <a:spcAft>
                          <a:spcPts val="0"/>
                        </a:spcAft>
                        <a:buNone/>
                      </a:pPr>
                      <a:r>
                        <a:rPr lang="en-US" sz="3500" u="none" cap="none" strike="noStrike">
                          <a:latin typeface="Times New Roman"/>
                          <a:ea typeface="Times New Roman"/>
                          <a:cs typeface="Times New Roman"/>
                          <a:sym typeface="Times New Roman"/>
                        </a:rPr>
                        <a:t>and</a:t>
                      </a:r>
                      <a:endParaRPr sz="3500" u="none" cap="none" strike="noStrike">
                        <a:latin typeface="Times New Roman"/>
                        <a:ea typeface="Times New Roman"/>
                        <a:cs typeface="Times New Roman"/>
                        <a:sym typeface="Times New Roman"/>
                      </a:endParaRPr>
                    </a:p>
                  </a:txBody>
                  <a:tcPr marT="0" marB="0" marR="0" marL="0"/>
                </a:tc>
                <a:tc>
                  <a:txBody>
                    <a:bodyPr/>
                    <a:lstStyle/>
                    <a:p>
                      <a:pPr indent="0" lvl="0" marL="0" marR="137795" rtl="0" algn="r">
                        <a:lnSpc>
                          <a:spcPct val="104400"/>
                        </a:lnSpc>
                        <a:spcBef>
                          <a:spcPts val="0"/>
                        </a:spcBef>
                        <a:spcAft>
                          <a:spcPts val="0"/>
                        </a:spcAft>
                        <a:buNone/>
                      </a:pPr>
                      <a:r>
                        <a:rPr lang="en-US" sz="3500" u="none" cap="none" strike="noStrike">
                          <a:latin typeface="Times New Roman"/>
                          <a:ea typeface="Times New Roman"/>
                          <a:cs typeface="Times New Roman"/>
                          <a:sym typeface="Times New Roman"/>
                        </a:rPr>
                        <a:t>their	frequencies</a:t>
                      </a:r>
                      <a:endParaRPr sz="3500" u="none" cap="none" strike="noStrike">
                        <a:latin typeface="Times New Roman"/>
                        <a:ea typeface="Times New Roman"/>
                        <a:cs typeface="Times New Roman"/>
                        <a:sym typeface="Times New Roman"/>
                      </a:endParaRPr>
                    </a:p>
                  </a:txBody>
                  <a:tcPr marT="0" marB="0" marR="0" marL="0"/>
                </a:tc>
                <a:tc>
                  <a:txBody>
                    <a:bodyPr/>
                    <a:lstStyle/>
                    <a:p>
                      <a:pPr indent="0" lvl="0" marL="0" marR="24130" rtl="0" algn="r">
                        <a:lnSpc>
                          <a:spcPct val="104400"/>
                        </a:lnSpc>
                        <a:spcBef>
                          <a:spcPts val="0"/>
                        </a:spcBef>
                        <a:spcAft>
                          <a:spcPts val="0"/>
                        </a:spcAft>
                        <a:buNone/>
                      </a:pPr>
                      <a:r>
                        <a:rPr lang="en-US" sz="3500" u="none" cap="none" strike="noStrike">
                          <a:latin typeface="Times New Roman"/>
                          <a:ea typeface="Times New Roman"/>
                          <a:cs typeface="Times New Roman"/>
                          <a:sym typeface="Times New Roman"/>
                        </a:rPr>
                        <a:t>and	phase</a:t>
                      </a:r>
                      <a:endParaRPr sz="3500" u="none" cap="none" strike="noStrike">
                        <a:latin typeface="Times New Roman"/>
                        <a:ea typeface="Times New Roman"/>
                        <a:cs typeface="Times New Roman"/>
                        <a:sym typeface="Times New Roman"/>
                      </a:endParaRPr>
                    </a:p>
                  </a:txBody>
                  <a:tcPr marT="0" marB="0" marR="0" marL="0"/>
                </a:tc>
              </a:tr>
              <a:tr h="537800">
                <a:tc>
                  <a:txBody>
                    <a:bodyPr/>
                    <a:lstStyle/>
                    <a:p>
                      <a:pPr indent="0" lvl="0" marL="31750" marR="0" rtl="0" algn="l">
                        <a:lnSpc>
                          <a:spcPct val="105571"/>
                        </a:lnSpc>
                        <a:spcBef>
                          <a:spcPts val="0"/>
                        </a:spcBef>
                        <a:spcAft>
                          <a:spcPts val="0"/>
                        </a:spcAft>
                        <a:buNone/>
                      </a:pPr>
                      <a:r>
                        <a:rPr lang="en-US" sz="3500" u="none" cap="none" strike="noStrike">
                          <a:latin typeface="Times New Roman"/>
                          <a:ea typeface="Times New Roman"/>
                          <a:cs typeface="Times New Roman"/>
                          <a:sym typeface="Times New Roman"/>
                        </a:rPr>
                        <a:t>angles</a:t>
                      </a:r>
                      <a:endParaRPr sz="3500" u="none" cap="none" strike="noStrike">
                        <a:latin typeface="Times New Roman"/>
                        <a:ea typeface="Times New Roman"/>
                        <a:cs typeface="Times New Roman"/>
                        <a:sym typeface="Times New Roman"/>
                      </a:endParaRPr>
                    </a:p>
                  </a:txBody>
                  <a:tcPr marT="0" marB="0" marR="0" marL="0"/>
                </a:tc>
                <a:tc>
                  <a:txBody>
                    <a:bodyPr/>
                    <a:lstStyle/>
                    <a:p>
                      <a:pPr indent="0" lvl="0" marL="160655" marR="0" rtl="0" algn="l">
                        <a:lnSpc>
                          <a:spcPct val="105571"/>
                        </a:lnSpc>
                        <a:spcBef>
                          <a:spcPts val="0"/>
                        </a:spcBef>
                        <a:spcAft>
                          <a:spcPts val="0"/>
                        </a:spcAft>
                        <a:buNone/>
                      </a:pPr>
                      <a:r>
                        <a:rPr lang="en-US" sz="3500" u="none" cap="none" strike="noStrike">
                          <a:latin typeface="Times New Roman"/>
                          <a:ea typeface="Times New Roman"/>
                          <a:cs typeface="Times New Roman"/>
                          <a:sym typeface="Times New Roman"/>
                        </a:rPr>
                        <a:t>are</a:t>
                      </a:r>
                      <a:endParaRPr sz="3500" u="none" cap="none" strike="noStrike">
                        <a:latin typeface="Times New Roman"/>
                        <a:ea typeface="Times New Roman"/>
                        <a:cs typeface="Times New Roman"/>
                        <a:sym typeface="Times New Roman"/>
                      </a:endParaRPr>
                    </a:p>
                  </a:txBody>
                  <a:tcPr marT="0" marB="0" marR="0" marL="0"/>
                </a:tc>
                <a:tc>
                  <a:txBody>
                    <a:bodyPr/>
                    <a:lstStyle/>
                    <a:p>
                      <a:pPr indent="0" lvl="0" marL="0" marR="144780" rtl="0" algn="r">
                        <a:lnSpc>
                          <a:spcPct val="105571"/>
                        </a:lnSpc>
                        <a:spcBef>
                          <a:spcPts val="0"/>
                        </a:spcBef>
                        <a:spcAft>
                          <a:spcPts val="0"/>
                        </a:spcAft>
                        <a:buNone/>
                      </a:pPr>
                      <a:r>
                        <a:rPr lang="en-US" sz="3500" u="none" cap="none" strike="noStrike">
                          <a:latin typeface="Times New Roman"/>
                          <a:ea typeface="Times New Roman"/>
                          <a:cs typeface="Times New Roman"/>
                          <a:sym typeface="Times New Roman"/>
                        </a:rPr>
                        <a:t>carefully	selected</a:t>
                      </a:r>
                      <a:endParaRPr sz="3500" u="none" cap="none" strike="noStrike">
                        <a:latin typeface="Times New Roman"/>
                        <a:ea typeface="Times New Roman"/>
                        <a:cs typeface="Times New Roman"/>
                        <a:sym typeface="Times New Roman"/>
                      </a:endParaRPr>
                    </a:p>
                  </a:txBody>
                  <a:tcPr marT="0" marB="0" marR="0" marL="0"/>
                </a:tc>
                <a:tc>
                  <a:txBody>
                    <a:bodyPr/>
                    <a:lstStyle/>
                    <a:p>
                      <a:pPr indent="0" lvl="0" marL="0" marR="27305" rtl="0" algn="r">
                        <a:lnSpc>
                          <a:spcPct val="105571"/>
                        </a:lnSpc>
                        <a:spcBef>
                          <a:spcPts val="0"/>
                        </a:spcBef>
                        <a:spcAft>
                          <a:spcPts val="0"/>
                        </a:spcAft>
                        <a:buNone/>
                      </a:pPr>
                      <a:r>
                        <a:rPr lang="en-US" sz="3500" u="none" cap="none" strike="noStrike">
                          <a:latin typeface="Times New Roman"/>
                          <a:ea typeface="Times New Roman"/>
                          <a:cs typeface="Times New Roman"/>
                          <a:sym typeface="Times New Roman"/>
                        </a:rPr>
                        <a:t>at	receiver</a:t>
                      </a:r>
                      <a:endParaRPr sz="3500" u="none" cap="none" strike="noStrike">
                        <a:latin typeface="Times New Roman"/>
                        <a:ea typeface="Times New Roman"/>
                        <a:cs typeface="Times New Roman"/>
                        <a:sym typeface="Times New Roman"/>
                      </a:endParaRPr>
                    </a:p>
                  </a:txBody>
                  <a:tcPr marT="0" marB="0" marR="0" marL="0"/>
                </a:tc>
              </a:tr>
              <a:tr h="531925">
                <a:tc>
                  <a:txBody>
                    <a:bodyPr/>
                    <a:lstStyle/>
                    <a:p>
                      <a:pPr indent="0" lvl="0" marL="31750" marR="0" rtl="0" algn="l">
                        <a:lnSpc>
                          <a:spcPct val="105571"/>
                        </a:lnSpc>
                        <a:spcBef>
                          <a:spcPts val="0"/>
                        </a:spcBef>
                        <a:spcAft>
                          <a:spcPts val="0"/>
                        </a:spcAft>
                        <a:buNone/>
                      </a:pPr>
                      <a:r>
                        <a:rPr lang="en-US" sz="3500" u="none" cap="none" strike="noStrike">
                          <a:latin typeface="Times New Roman"/>
                          <a:ea typeface="Times New Roman"/>
                          <a:cs typeface="Times New Roman"/>
                          <a:sym typeface="Times New Roman"/>
                        </a:rPr>
                        <a:t>ends.</a:t>
                      </a:r>
                      <a:endParaRPr sz="35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3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3400" u="none" cap="none" strike="noStrike">
                        <a:latin typeface="Times New Roman"/>
                        <a:ea typeface="Times New Roman"/>
                        <a:cs typeface="Times New Roman"/>
                        <a:sym typeface="Times New Roman"/>
                      </a:endParaRPr>
                    </a:p>
                  </a:txBody>
                  <a:tcPr marT="0" marB="0" marR="0" marL="0"/>
                </a:tc>
                <a:tc>
                  <a:txBody>
                    <a:bodyPr/>
                    <a:lstStyle/>
                    <a:p>
                      <a:pPr indent="0" lvl="0" marL="0" marR="0" rtl="0" algn="l">
                        <a:lnSpc>
                          <a:spcPct val="100000"/>
                        </a:lnSpc>
                        <a:spcBef>
                          <a:spcPts val="0"/>
                        </a:spcBef>
                        <a:spcAft>
                          <a:spcPts val="0"/>
                        </a:spcAft>
                        <a:buNone/>
                      </a:pPr>
                      <a:r>
                        <a:t/>
                      </a:r>
                      <a:endParaRPr sz="3400" u="none" cap="none" strike="noStrike">
                        <a:latin typeface="Times New Roman"/>
                        <a:ea typeface="Times New Roman"/>
                        <a:cs typeface="Times New Roman"/>
                        <a:sym typeface="Times New Roman"/>
                      </a:endParaRPr>
                    </a:p>
                  </a:txBody>
                  <a:tcPr marT="0" marB="0" marR="0" marL="0"/>
                </a:tc>
              </a:tr>
            </a:tbl>
          </a:graphicData>
        </a:graphic>
      </p:graphicFrame>
      <p:sp>
        <p:nvSpPr>
          <p:cNvPr id="315" name="Google Shape;315;p37"/>
          <p:cNvSpPr txBox="1"/>
          <p:nvPr/>
        </p:nvSpPr>
        <p:spPr>
          <a:xfrm>
            <a:off x="85433" y="2837470"/>
            <a:ext cx="9899631" cy="3886995"/>
          </a:xfrm>
          <a:prstGeom prst="rect">
            <a:avLst/>
          </a:prstGeom>
          <a:noFill/>
          <a:ln>
            <a:noFill/>
          </a:ln>
        </p:spPr>
        <p:txBody>
          <a:bodyPr anchorCtr="0" anchor="t" bIns="0" lIns="0" spcFirstLastPara="1" rIns="0" wrap="square" tIns="14000">
            <a:spAutoFit/>
          </a:bodyPr>
          <a:lstStyle/>
          <a:p>
            <a:pPr indent="-372488" lvl="0" marL="386491" marR="5602" rtl="0" algn="just">
              <a:lnSpc>
                <a:spcPct val="99900"/>
              </a:lnSpc>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In MIMO one antenna radiating (sending)  signal in receiver direction is placed in the  vicinity of another antenna radiating in the  same direction.</a:t>
            </a:r>
            <a:endParaRPr sz="3500">
              <a:solidFill>
                <a:schemeClr val="dk1"/>
              </a:solidFill>
              <a:latin typeface="Times New Roman"/>
              <a:ea typeface="Times New Roman"/>
              <a:cs typeface="Times New Roman"/>
              <a:sym typeface="Times New Roman"/>
            </a:endParaRPr>
          </a:p>
          <a:p>
            <a:pPr indent="-372488" lvl="0" marL="386491" marR="5602" rtl="0" algn="just">
              <a:spcBef>
                <a:spcPts val="882"/>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Appropriate separation between antennas  cause constructive interference between  radiations from them.</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8"/>
          <p:cNvSpPr txBox="1"/>
          <p:nvPr/>
        </p:nvSpPr>
        <p:spPr>
          <a:xfrm>
            <a:off x="85431" y="37815"/>
            <a:ext cx="9903132" cy="7221241"/>
          </a:xfrm>
          <a:prstGeom prst="rect">
            <a:avLst/>
          </a:prstGeom>
          <a:noFill/>
          <a:ln>
            <a:noFill/>
          </a:ln>
        </p:spPr>
        <p:txBody>
          <a:bodyPr anchorCtr="0" anchor="t" bIns="0" lIns="0" spcFirstLastPara="1" rIns="0" wrap="square" tIns="14000">
            <a:spAutoFit/>
          </a:bodyPr>
          <a:lstStyle/>
          <a:p>
            <a:pPr indent="-372488" lvl="0" marL="386491" marR="7000" rtl="0" algn="just">
              <a:lnSpc>
                <a:spcPct val="99900"/>
              </a:lnSpc>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Now the receiver got the superimposed  signal which causes increase wireless link  range. This phenomena is used to code the  signals and increase the transmitted  spectral efficiency.</a:t>
            </a:r>
            <a:endParaRPr sz="3500">
              <a:solidFill>
                <a:schemeClr val="dk1"/>
              </a:solidFill>
              <a:latin typeface="Times New Roman"/>
              <a:ea typeface="Times New Roman"/>
              <a:cs typeface="Times New Roman"/>
              <a:sym typeface="Times New Roman"/>
            </a:endParaRPr>
          </a:p>
          <a:p>
            <a:pPr indent="-372488" lvl="0" marL="386491" marR="6302" rtl="0" algn="just">
              <a:lnSpc>
                <a:spcPct val="99900"/>
              </a:lnSpc>
              <a:spcBef>
                <a:spcPts val="888"/>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In MIMO multiple antennae can be used  for wireless communication. Assume ‘n’  antennae has separated at transmitter  side, here the distance between antennae  is significantly large.</a:t>
            </a:r>
            <a:endParaRPr sz="3500">
              <a:solidFill>
                <a:schemeClr val="dk1"/>
              </a:solidFill>
              <a:latin typeface="Times New Roman"/>
              <a:ea typeface="Times New Roman"/>
              <a:cs typeface="Times New Roman"/>
              <a:sym typeface="Times New Roman"/>
            </a:endParaRPr>
          </a:p>
          <a:p>
            <a:pPr indent="-372488" lvl="0" marL="386491" marR="5602" rtl="0" algn="just">
              <a:spcBef>
                <a:spcPts val="882"/>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Now multiple wavelengths can generated  at transmitted station which causes  multiple outputs.</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9"/>
          <p:cNvSpPr txBox="1"/>
          <p:nvPr/>
        </p:nvSpPr>
        <p:spPr>
          <a:xfrm>
            <a:off x="85433" y="37815"/>
            <a:ext cx="9901031" cy="1629967"/>
          </a:xfrm>
          <a:prstGeom prst="rect">
            <a:avLst/>
          </a:prstGeom>
          <a:noFill/>
          <a:ln>
            <a:noFill/>
          </a:ln>
        </p:spPr>
        <p:txBody>
          <a:bodyPr anchorCtr="0" anchor="t" bIns="0" lIns="0" spcFirstLastPara="1" rIns="0" wrap="square" tIns="14000">
            <a:spAutoFit/>
          </a:bodyPr>
          <a:lstStyle/>
          <a:p>
            <a:pPr indent="-372488" lvl="0" marL="386491" marR="5602" rtl="0" algn="just">
              <a:lnSpc>
                <a:spcPct val="99900"/>
              </a:lnSpc>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These multiple outputs can thus received  at receiving station using multiple  antennae as a inputs to receiver.</a:t>
            </a:r>
            <a:endParaRPr sz="3500">
              <a:solidFill>
                <a:schemeClr val="dk1"/>
              </a:solidFill>
              <a:latin typeface="Times New Roman"/>
              <a:ea typeface="Times New Roman"/>
              <a:cs typeface="Times New Roman"/>
              <a:sym typeface="Times New Roman"/>
            </a:endParaRPr>
          </a:p>
        </p:txBody>
      </p:sp>
      <p:sp>
        <p:nvSpPr>
          <p:cNvPr id="326" name="Google Shape;326;p39"/>
          <p:cNvSpPr txBox="1"/>
          <p:nvPr/>
        </p:nvSpPr>
        <p:spPr>
          <a:xfrm>
            <a:off x="85431" y="1761863"/>
            <a:ext cx="7359773" cy="557196"/>
          </a:xfrm>
          <a:prstGeom prst="rect">
            <a:avLst/>
          </a:prstGeom>
          <a:noFill/>
          <a:ln>
            <a:noFill/>
          </a:ln>
        </p:spPr>
        <p:txBody>
          <a:bodyPr anchorCtr="0" anchor="t" bIns="0" lIns="0" spcFirstLastPara="1" rIns="0" wrap="square" tIns="14000">
            <a:spAutoFit/>
          </a:bodyPr>
          <a:lstStyle/>
          <a:p>
            <a:pPr indent="-372488" lvl="0" marL="386491" marR="0" rtl="0" algn="l">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Here	the	receiver	may	have</a:t>
            </a:r>
            <a:endParaRPr sz="3500">
              <a:solidFill>
                <a:schemeClr val="dk1"/>
              </a:solidFill>
              <a:latin typeface="Times New Roman"/>
              <a:ea typeface="Times New Roman"/>
              <a:cs typeface="Times New Roman"/>
              <a:sym typeface="Times New Roman"/>
            </a:endParaRPr>
          </a:p>
        </p:txBody>
      </p:sp>
      <p:sp>
        <p:nvSpPr>
          <p:cNvPr id="327" name="Google Shape;327;p39"/>
          <p:cNvSpPr txBox="1"/>
          <p:nvPr/>
        </p:nvSpPr>
        <p:spPr>
          <a:xfrm>
            <a:off x="7816441" y="1761863"/>
            <a:ext cx="306015"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1</a:t>
            </a:r>
            <a:endParaRPr sz="3500">
              <a:solidFill>
                <a:schemeClr val="dk1"/>
              </a:solidFill>
              <a:latin typeface="Times New Roman"/>
              <a:ea typeface="Times New Roman"/>
              <a:cs typeface="Times New Roman"/>
              <a:sym typeface="Times New Roman"/>
            </a:endParaRPr>
          </a:p>
        </p:txBody>
      </p:sp>
      <p:sp>
        <p:nvSpPr>
          <p:cNvPr id="328" name="Google Shape;328;p39"/>
          <p:cNvSpPr txBox="1"/>
          <p:nvPr/>
        </p:nvSpPr>
        <p:spPr>
          <a:xfrm>
            <a:off x="8493623" y="1761863"/>
            <a:ext cx="1494363"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or	‘m’</a:t>
            </a:r>
            <a:endParaRPr sz="3500">
              <a:solidFill>
                <a:schemeClr val="dk1"/>
              </a:solidFill>
              <a:latin typeface="Times New Roman"/>
              <a:ea typeface="Times New Roman"/>
              <a:cs typeface="Times New Roman"/>
              <a:sym typeface="Times New Roman"/>
            </a:endParaRPr>
          </a:p>
        </p:txBody>
      </p:sp>
      <p:sp>
        <p:nvSpPr>
          <p:cNvPr id="329" name="Google Shape;329;p39"/>
          <p:cNvSpPr txBox="1"/>
          <p:nvPr/>
        </p:nvSpPr>
        <p:spPr>
          <a:xfrm>
            <a:off x="457974" y="2299668"/>
            <a:ext cx="7399689"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separated	antennae.	The	space</a:t>
            </a:r>
            <a:endParaRPr sz="3500">
              <a:solidFill>
                <a:schemeClr val="dk1"/>
              </a:solidFill>
              <a:latin typeface="Times New Roman"/>
              <a:ea typeface="Times New Roman"/>
              <a:cs typeface="Times New Roman"/>
              <a:sym typeface="Times New Roman"/>
            </a:endParaRPr>
          </a:p>
        </p:txBody>
      </p:sp>
      <p:sp>
        <p:nvSpPr>
          <p:cNvPr id="330" name="Google Shape;330;p39"/>
          <p:cNvSpPr txBox="1"/>
          <p:nvPr/>
        </p:nvSpPr>
        <p:spPr>
          <a:xfrm>
            <a:off x="8161486" y="2299668"/>
            <a:ext cx="1826288"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between</a:t>
            </a:r>
            <a:endParaRPr sz="3500">
              <a:solidFill>
                <a:schemeClr val="dk1"/>
              </a:solidFill>
              <a:latin typeface="Times New Roman"/>
              <a:ea typeface="Times New Roman"/>
              <a:cs typeface="Times New Roman"/>
              <a:sym typeface="Times New Roman"/>
            </a:endParaRPr>
          </a:p>
        </p:txBody>
      </p:sp>
      <p:sp>
        <p:nvSpPr>
          <p:cNvPr id="331" name="Google Shape;331;p39"/>
          <p:cNvSpPr txBox="1"/>
          <p:nvPr/>
        </p:nvSpPr>
        <p:spPr>
          <a:xfrm>
            <a:off x="85433" y="2726828"/>
            <a:ext cx="9901031" cy="2921483"/>
          </a:xfrm>
          <a:prstGeom prst="rect">
            <a:avLst/>
          </a:prstGeom>
          <a:noFill/>
          <a:ln>
            <a:noFill/>
          </a:ln>
        </p:spPr>
        <p:txBody>
          <a:bodyPr anchorCtr="0" anchor="t" bIns="0" lIns="0" spcFirstLastPara="1" rIns="0" wrap="square" tIns="124625">
            <a:spAutoFit/>
          </a:bodyPr>
          <a:lstStyle/>
          <a:p>
            <a:pPr indent="0" lvl="0" marL="386491" marR="0" rtl="0" algn="just">
              <a:spcBef>
                <a:spcPts val="0"/>
              </a:spcBef>
              <a:spcAft>
                <a:spcPts val="0"/>
              </a:spcAft>
              <a:buNone/>
            </a:pPr>
            <a:r>
              <a:rPr lang="en-US" sz="3500">
                <a:solidFill>
                  <a:schemeClr val="dk1"/>
                </a:solidFill>
                <a:latin typeface="Times New Roman"/>
                <a:ea typeface="Times New Roman"/>
                <a:cs typeface="Times New Roman"/>
                <a:sym typeface="Times New Roman"/>
              </a:rPr>
              <a:t>the receiver antennae is small.</a:t>
            </a:r>
            <a:endParaRPr sz="3500">
              <a:solidFill>
                <a:schemeClr val="dk1"/>
              </a:solidFill>
              <a:latin typeface="Times New Roman"/>
              <a:ea typeface="Times New Roman"/>
              <a:cs typeface="Times New Roman"/>
              <a:sym typeface="Times New Roman"/>
            </a:endParaRPr>
          </a:p>
          <a:p>
            <a:pPr indent="-372488" lvl="0" marL="386491" marR="5602" rtl="0" algn="just">
              <a:spcBef>
                <a:spcPts val="871"/>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Now each receiver able to receive ‘n’  signals transmitted through ‘n’ paths. So  the signal propagates through a matrix of  ‘n x m’ paths this is called MIMO.</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0"/>
          <p:cNvSpPr txBox="1"/>
          <p:nvPr/>
        </p:nvSpPr>
        <p:spPr>
          <a:xfrm>
            <a:off x="2445322" y="37814"/>
            <a:ext cx="5185454"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b="1" lang="en-US" sz="3500">
                <a:solidFill>
                  <a:srgbClr val="0000FF"/>
                </a:solidFill>
                <a:latin typeface="Georgia"/>
                <a:ea typeface="Georgia"/>
                <a:cs typeface="Georgia"/>
                <a:sym typeface="Georgia"/>
              </a:rPr>
              <a:t>Propagation of signals</a:t>
            </a:r>
            <a:endParaRPr sz="3500">
              <a:solidFill>
                <a:schemeClr val="dk1"/>
              </a:solidFill>
              <a:latin typeface="Georgia"/>
              <a:ea typeface="Georgia"/>
              <a:cs typeface="Georgia"/>
              <a:sym typeface="Georgia"/>
            </a:endParaRPr>
          </a:p>
        </p:txBody>
      </p:sp>
      <p:sp>
        <p:nvSpPr>
          <p:cNvPr id="337" name="Google Shape;337;p40"/>
          <p:cNvSpPr txBox="1"/>
          <p:nvPr/>
        </p:nvSpPr>
        <p:spPr>
          <a:xfrm>
            <a:off x="457973" y="1224060"/>
            <a:ext cx="7494224"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reliable	transmission,	but	it	is</a:t>
            </a:r>
            <a:endParaRPr sz="3500">
              <a:solidFill>
                <a:schemeClr val="dk1"/>
              </a:solidFill>
              <a:latin typeface="Times New Roman"/>
              <a:ea typeface="Times New Roman"/>
              <a:cs typeface="Times New Roman"/>
              <a:sym typeface="Times New Roman"/>
            </a:endParaRPr>
          </a:p>
        </p:txBody>
      </p:sp>
      <p:sp>
        <p:nvSpPr>
          <p:cNvPr id="338" name="Google Shape;338;p40"/>
          <p:cNvSpPr txBox="1"/>
          <p:nvPr/>
        </p:nvSpPr>
        <p:spPr>
          <a:xfrm>
            <a:off x="85431" y="686260"/>
            <a:ext cx="9902432" cy="1091358"/>
          </a:xfrm>
          <a:prstGeom prst="rect">
            <a:avLst/>
          </a:prstGeom>
          <a:noFill/>
          <a:ln>
            <a:noFill/>
          </a:ln>
        </p:spPr>
        <p:txBody>
          <a:bodyPr anchorCtr="0" anchor="t" bIns="0" lIns="0" spcFirstLastPara="1" rIns="0" wrap="square" tIns="14000">
            <a:spAutoFit/>
          </a:bodyPr>
          <a:lstStyle/>
          <a:p>
            <a:pPr indent="-371787" lvl="0" marL="371787" marR="5602" rtl="0" algn="r">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wireless	communication	requires</a:t>
            </a:r>
            <a:endParaRPr sz="3500">
              <a:solidFill>
                <a:schemeClr val="dk1"/>
              </a:solidFill>
              <a:latin typeface="Times New Roman"/>
              <a:ea typeface="Times New Roman"/>
              <a:cs typeface="Times New Roman"/>
              <a:sym typeface="Times New Roman"/>
            </a:endParaRPr>
          </a:p>
          <a:p>
            <a:pPr indent="0" lvl="0" marL="0" marR="8403" rtl="0" algn="r">
              <a:spcBef>
                <a:spcPts val="0"/>
              </a:spcBef>
              <a:spcAft>
                <a:spcPts val="0"/>
              </a:spcAft>
              <a:buNone/>
            </a:pPr>
            <a:r>
              <a:rPr lang="en-US" sz="3500">
                <a:solidFill>
                  <a:schemeClr val="dk1"/>
                </a:solidFill>
                <a:latin typeface="Times New Roman"/>
                <a:ea typeface="Times New Roman"/>
                <a:cs typeface="Times New Roman"/>
                <a:sym typeface="Times New Roman"/>
              </a:rPr>
              <a:t>difficult</a:t>
            </a:r>
            <a:endParaRPr sz="3500">
              <a:solidFill>
                <a:schemeClr val="dk1"/>
              </a:solidFill>
              <a:latin typeface="Times New Roman"/>
              <a:ea typeface="Times New Roman"/>
              <a:cs typeface="Times New Roman"/>
              <a:sym typeface="Times New Roman"/>
            </a:endParaRPr>
          </a:p>
        </p:txBody>
      </p:sp>
      <p:sp>
        <p:nvSpPr>
          <p:cNvPr id="339" name="Google Shape;339;p40"/>
          <p:cNvSpPr txBox="1"/>
          <p:nvPr/>
        </p:nvSpPr>
        <p:spPr>
          <a:xfrm>
            <a:off x="457973" y="1761865"/>
            <a:ext cx="9532692" cy="2168576"/>
          </a:xfrm>
          <a:prstGeom prst="rect">
            <a:avLst/>
          </a:prstGeom>
          <a:noFill/>
          <a:ln>
            <a:noFill/>
          </a:ln>
        </p:spPr>
        <p:txBody>
          <a:bodyPr anchorCtr="0" anchor="t" bIns="0" lIns="0" spcFirstLastPara="1" rIns="0" wrap="square" tIns="14000">
            <a:spAutoFit/>
          </a:bodyPr>
          <a:lstStyle/>
          <a:p>
            <a:pPr indent="0" lvl="0" marL="14003" marR="5602" rtl="0" algn="just">
              <a:lnSpc>
                <a:spcPct val="99900"/>
              </a:lnSpc>
              <a:spcBef>
                <a:spcPts val="0"/>
              </a:spcBef>
              <a:spcAft>
                <a:spcPts val="0"/>
              </a:spcAft>
              <a:buNone/>
            </a:pPr>
            <a:r>
              <a:rPr lang="en-US" sz="3500">
                <a:solidFill>
                  <a:schemeClr val="dk1"/>
                </a:solidFill>
                <a:latin typeface="Times New Roman"/>
                <a:ea typeface="Times New Roman"/>
                <a:cs typeface="Times New Roman"/>
                <a:sym typeface="Times New Roman"/>
              </a:rPr>
              <a:t>wireless transmission rather than fixed  wired communication because the wireless  transmission	may	face	many  complications.</a:t>
            </a:r>
            <a:endParaRPr sz="3500">
              <a:solidFill>
                <a:schemeClr val="dk1"/>
              </a:solidFill>
              <a:latin typeface="Times New Roman"/>
              <a:ea typeface="Times New Roman"/>
              <a:cs typeface="Times New Roman"/>
              <a:sym typeface="Times New Roman"/>
            </a:endParaRPr>
          </a:p>
        </p:txBody>
      </p:sp>
      <p:sp>
        <p:nvSpPr>
          <p:cNvPr id="340" name="Google Shape;340;p40"/>
          <p:cNvSpPr txBox="1"/>
          <p:nvPr/>
        </p:nvSpPr>
        <p:spPr>
          <a:xfrm>
            <a:off x="85433" y="3999907"/>
            <a:ext cx="185570"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a:t>
            </a:r>
            <a:endParaRPr sz="3500">
              <a:solidFill>
                <a:schemeClr val="dk1"/>
              </a:solidFill>
              <a:latin typeface="Arial"/>
              <a:ea typeface="Arial"/>
              <a:cs typeface="Arial"/>
              <a:sym typeface="Arial"/>
            </a:endParaRPr>
          </a:p>
        </p:txBody>
      </p:sp>
      <p:sp>
        <p:nvSpPr>
          <p:cNvPr id="341" name="Google Shape;341;p40"/>
          <p:cNvSpPr txBox="1"/>
          <p:nvPr/>
        </p:nvSpPr>
        <p:spPr>
          <a:xfrm>
            <a:off x="457974" y="4023715"/>
            <a:ext cx="9529891" cy="1091358"/>
          </a:xfrm>
          <a:prstGeom prst="rect">
            <a:avLst/>
          </a:prstGeom>
          <a:noFill/>
          <a:ln>
            <a:noFill/>
          </a:ln>
        </p:spPr>
        <p:txBody>
          <a:bodyPr anchorCtr="0" anchor="t" bIns="0" lIns="0" spcFirstLastPara="1" rIns="0" wrap="square" tIns="14000">
            <a:spAutoFit/>
          </a:bodyPr>
          <a:lstStyle/>
          <a:p>
            <a:pPr indent="242256" lvl="0" marL="14003" marR="5602" rtl="0" algn="l">
              <a:spcBef>
                <a:spcPts val="0"/>
              </a:spcBef>
              <a:spcAft>
                <a:spcPts val="0"/>
              </a:spcAft>
              <a:buNone/>
            </a:pPr>
            <a:r>
              <a:rPr lang="en-US" sz="3500">
                <a:solidFill>
                  <a:schemeClr val="dk1"/>
                </a:solidFill>
                <a:latin typeface="Times New Roman"/>
                <a:ea typeface="Times New Roman"/>
                <a:cs typeface="Times New Roman"/>
                <a:sym typeface="Times New Roman"/>
              </a:rPr>
              <a:t>now	a	days		the	antennae  size		and	height	is		very	small	so	the</a:t>
            </a:r>
            <a:endParaRPr sz="3500">
              <a:solidFill>
                <a:schemeClr val="dk1"/>
              </a:solidFill>
              <a:latin typeface="Times New Roman"/>
              <a:ea typeface="Times New Roman"/>
              <a:cs typeface="Times New Roman"/>
              <a:sym typeface="Times New Roman"/>
            </a:endParaRPr>
          </a:p>
        </p:txBody>
      </p:sp>
      <p:sp>
        <p:nvSpPr>
          <p:cNvPr id="342" name="Google Shape;342;p40"/>
          <p:cNvSpPr txBox="1"/>
          <p:nvPr/>
        </p:nvSpPr>
        <p:spPr>
          <a:xfrm>
            <a:off x="2827012" y="5099323"/>
            <a:ext cx="7157397" cy="1091358"/>
          </a:xfrm>
          <a:prstGeom prst="rect">
            <a:avLst/>
          </a:prstGeom>
          <a:noFill/>
          <a:ln>
            <a:noFill/>
          </a:ln>
        </p:spPr>
        <p:txBody>
          <a:bodyPr anchorCtr="0" anchor="t" bIns="0" lIns="0" spcFirstLastPara="1" rIns="0" wrap="square" tIns="14000">
            <a:spAutoFit/>
          </a:bodyPr>
          <a:lstStyle/>
          <a:p>
            <a:pPr indent="123929" lvl="0" marL="14003" marR="5602" rtl="0" algn="l">
              <a:spcBef>
                <a:spcPts val="0"/>
              </a:spcBef>
              <a:spcAft>
                <a:spcPts val="0"/>
              </a:spcAft>
              <a:buNone/>
            </a:pPr>
            <a:r>
              <a:rPr lang="en-US" sz="3500">
                <a:solidFill>
                  <a:schemeClr val="dk1"/>
                </a:solidFill>
                <a:latin typeface="Times New Roman"/>
                <a:ea typeface="Times New Roman"/>
                <a:cs typeface="Times New Roman"/>
                <a:sym typeface="Times New Roman"/>
              </a:rPr>
              <a:t>in	the	vicinity	of	antennae  influence		the</a:t>
            </a:r>
            <a:endParaRPr sz="3500">
              <a:solidFill>
                <a:schemeClr val="dk1"/>
              </a:solidFill>
              <a:latin typeface="Times New Roman"/>
              <a:ea typeface="Times New Roman"/>
              <a:cs typeface="Times New Roman"/>
              <a:sym typeface="Times New Roman"/>
            </a:endParaRPr>
          </a:p>
        </p:txBody>
      </p:sp>
      <p:sp>
        <p:nvSpPr>
          <p:cNvPr id="343" name="Google Shape;343;p40"/>
          <p:cNvSpPr txBox="1"/>
          <p:nvPr/>
        </p:nvSpPr>
        <p:spPr>
          <a:xfrm>
            <a:off x="6475861" y="5637124"/>
            <a:ext cx="3510423"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propagation	of</a:t>
            </a:r>
            <a:endParaRPr sz="3500">
              <a:solidFill>
                <a:schemeClr val="dk1"/>
              </a:solidFill>
              <a:latin typeface="Times New Roman"/>
              <a:ea typeface="Times New Roman"/>
              <a:cs typeface="Times New Roman"/>
              <a:sym typeface="Times New Roman"/>
            </a:endParaRPr>
          </a:p>
        </p:txBody>
      </p:sp>
      <p:sp>
        <p:nvSpPr>
          <p:cNvPr id="344" name="Google Shape;344;p40"/>
          <p:cNvSpPr txBox="1"/>
          <p:nvPr/>
        </p:nvSpPr>
        <p:spPr>
          <a:xfrm>
            <a:off x="457974" y="5099322"/>
            <a:ext cx="2056675" cy="1629967"/>
          </a:xfrm>
          <a:prstGeom prst="rect">
            <a:avLst/>
          </a:prstGeom>
          <a:noFill/>
          <a:ln>
            <a:noFill/>
          </a:ln>
        </p:spPr>
        <p:txBody>
          <a:bodyPr anchorCtr="0" anchor="t" bIns="0" lIns="0" spcFirstLastPara="1" rIns="0" wrap="square" tIns="14000">
            <a:spAutoFit/>
          </a:bodyPr>
          <a:lstStyle/>
          <a:p>
            <a:pPr indent="0" lvl="0" marL="14003" marR="5602" rtl="0" algn="just">
              <a:spcBef>
                <a:spcPts val="0"/>
              </a:spcBef>
              <a:spcAft>
                <a:spcPts val="0"/>
              </a:spcAft>
              <a:buNone/>
            </a:pPr>
            <a:r>
              <a:rPr lang="en-US" sz="3500">
                <a:solidFill>
                  <a:schemeClr val="dk1"/>
                </a:solidFill>
                <a:latin typeface="Times New Roman"/>
                <a:ea typeface="Times New Roman"/>
                <a:cs typeface="Times New Roman"/>
                <a:sym typeface="Times New Roman"/>
              </a:rPr>
              <a:t>obstacles  certainly  signals.</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txBox="1"/>
          <p:nvPr/>
        </p:nvSpPr>
        <p:spPr>
          <a:xfrm>
            <a:off x="85431" y="37814"/>
            <a:ext cx="9903132" cy="6810872"/>
          </a:xfrm>
          <a:prstGeom prst="rect">
            <a:avLst/>
          </a:prstGeom>
          <a:noFill/>
          <a:ln>
            <a:noFill/>
          </a:ln>
        </p:spPr>
        <p:txBody>
          <a:bodyPr anchorCtr="0" anchor="t" bIns="0" lIns="0" spcFirstLastPara="1" rIns="0" wrap="square" tIns="14000">
            <a:spAutoFit/>
          </a:bodyPr>
          <a:lstStyle/>
          <a:p>
            <a:pPr indent="-372488" lvl="0" marL="386491" marR="7000" rtl="0" algn="just">
              <a:lnSpc>
                <a:spcPct val="99900"/>
              </a:lnSpc>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 the propagation properties  may depend on the time, place and  weather and soon.</a:t>
            </a:r>
            <a:endParaRPr sz="3500">
              <a:solidFill>
                <a:schemeClr val="dk1"/>
              </a:solidFill>
              <a:latin typeface="Times New Roman"/>
              <a:ea typeface="Times New Roman"/>
              <a:cs typeface="Times New Roman"/>
              <a:sym typeface="Times New Roman"/>
            </a:endParaRPr>
          </a:p>
          <a:p>
            <a:pPr indent="-372488" lvl="0" marL="386491" marR="5602" rtl="0" algn="just">
              <a:lnSpc>
                <a:spcPct val="99900"/>
              </a:lnSpc>
              <a:spcBef>
                <a:spcPts val="888"/>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To minimize the impairing effects, the  signal propagation routes are designed and  calculated by considering the various  propagation losses.</a:t>
            </a:r>
            <a:endParaRPr sz="3500">
              <a:solidFill>
                <a:schemeClr val="dk1"/>
              </a:solidFill>
              <a:latin typeface="Times New Roman"/>
              <a:ea typeface="Times New Roman"/>
              <a:cs typeface="Times New Roman"/>
              <a:sym typeface="Times New Roman"/>
            </a:endParaRPr>
          </a:p>
          <a:p>
            <a:pPr indent="-372488" lvl="0" marL="386491" marR="6302" rtl="0" algn="just">
              <a:spcBef>
                <a:spcPts val="882"/>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following things should consider  during the propagation of the signal;</a:t>
            </a:r>
            <a:endParaRPr sz="3500">
              <a:solidFill>
                <a:schemeClr val="dk1"/>
              </a:solidFill>
              <a:latin typeface="Times New Roman"/>
              <a:ea typeface="Times New Roman"/>
              <a:cs typeface="Times New Roman"/>
              <a:sym typeface="Times New Roman"/>
            </a:endParaRPr>
          </a:p>
          <a:p>
            <a:pPr indent="-372488" lvl="0" marL="386491" marR="5602" rtl="0" algn="just">
              <a:lnSpc>
                <a:spcPct val="99900"/>
              </a:lnSpc>
              <a:spcBef>
                <a:spcPts val="888"/>
              </a:spcBef>
              <a:spcAft>
                <a:spcPts val="0"/>
              </a:spcAft>
              <a:buNone/>
            </a:pPr>
            <a:r>
              <a:rPr lang="en-US" sz="3500">
                <a:solidFill>
                  <a:schemeClr val="dk1"/>
                </a:solidFill>
                <a:latin typeface="Times New Roman"/>
                <a:ea typeface="Times New Roman"/>
                <a:cs typeface="Times New Roman"/>
                <a:sym typeface="Times New Roman"/>
              </a:rPr>
              <a:t>a)</a:t>
            </a:r>
            <a:r>
              <a:rPr b="1" lang="en-US" sz="3500">
                <a:solidFill>
                  <a:schemeClr val="dk1"/>
                </a:solidFill>
                <a:latin typeface="Times New Roman"/>
                <a:ea typeface="Times New Roman"/>
                <a:cs typeface="Times New Roman"/>
                <a:sym typeface="Times New Roman"/>
              </a:rPr>
              <a:t> Line of sight</a:t>
            </a:r>
            <a:r>
              <a:rPr lang="en-US" sz="3500">
                <a:solidFill>
                  <a:schemeClr val="dk1"/>
                </a:solidFill>
                <a:latin typeface="Times New Roman"/>
                <a:ea typeface="Times New Roman"/>
                <a:cs typeface="Times New Roman"/>
                <a:sym typeface="Times New Roman"/>
              </a:rPr>
              <a:t>: It is the transmission of the  signal without refraction, diffraction and  scattering, even though transmission  losses may occur.</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2"/>
          <p:cNvSpPr txBox="1"/>
          <p:nvPr/>
        </p:nvSpPr>
        <p:spPr>
          <a:xfrm>
            <a:off x="85431" y="37815"/>
            <a:ext cx="9904532" cy="7349481"/>
          </a:xfrm>
          <a:prstGeom prst="rect">
            <a:avLst/>
          </a:prstGeom>
          <a:noFill/>
          <a:ln>
            <a:noFill/>
          </a:ln>
        </p:spPr>
        <p:txBody>
          <a:bodyPr anchorCtr="0" anchor="t" bIns="0" lIns="0" spcFirstLastPara="1" rIns="0" wrap="square" tIns="14000">
            <a:spAutoFit/>
          </a:bodyPr>
          <a:lstStyle/>
          <a:p>
            <a:pPr indent="-372488" lvl="0" marL="386491" marR="5602" rtl="0" algn="just">
              <a:lnSpc>
                <a:spcPct val="99900"/>
              </a:lnSpc>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strength of the signal  decreases as the square of the distance  from the transmitter. This is due to  radiated power is distributed over a large  spherical surface.</a:t>
            </a:r>
            <a:endParaRPr sz="3500">
              <a:solidFill>
                <a:schemeClr val="dk1"/>
              </a:solidFill>
              <a:latin typeface="Times New Roman"/>
              <a:ea typeface="Times New Roman"/>
              <a:cs typeface="Times New Roman"/>
              <a:sym typeface="Times New Roman"/>
            </a:endParaRPr>
          </a:p>
          <a:p>
            <a:pPr indent="-372488" lvl="0" marL="386491" marR="7000" rtl="0" algn="just">
              <a:lnSpc>
                <a:spcPct val="99900"/>
              </a:lnSpc>
              <a:spcBef>
                <a:spcPts val="888"/>
              </a:spcBef>
              <a:spcAft>
                <a:spcPts val="0"/>
              </a:spcAft>
              <a:buNone/>
            </a:pPr>
            <a:r>
              <a:rPr lang="en-US" sz="3500">
                <a:solidFill>
                  <a:schemeClr val="dk1"/>
                </a:solidFill>
                <a:latin typeface="Times New Roman"/>
                <a:ea typeface="Times New Roman"/>
                <a:cs typeface="Times New Roman"/>
                <a:sym typeface="Times New Roman"/>
              </a:rPr>
              <a:t>b) The signal strength may also decreases  due to attenuation. Suppose the obstacles  in the path of signal is greater in size than  the wavelength of the signal then  attenuation of signal happens.</a:t>
            </a:r>
            <a:endParaRPr sz="3500">
              <a:solidFill>
                <a:schemeClr val="dk1"/>
              </a:solidFill>
              <a:latin typeface="Times New Roman"/>
              <a:ea typeface="Times New Roman"/>
              <a:cs typeface="Times New Roman"/>
              <a:sym typeface="Times New Roman"/>
            </a:endParaRPr>
          </a:p>
          <a:p>
            <a:pPr indent="-372488" lvl="0" marL="386491" marR="0" rtl="0" algn="just">
              <a:spcBef>
                <a:spcPts val="882"/>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For example:</a:t>
            </a:r>
            <a:endParaRPr sz="3500">
              <a:solidFill>
                <a:schemeClr val="dk1"/>
              </a:solidFill>
              <a:latin typeface="Times New Roman"/>
              <a:ea typeface="Times New Roman"/>
              <a:cs typeface="Times New Roman"/>
              <a:sym typeface="Times New Roman"/>
            </a:endParaRPr>
          </a:p>
          <a:p>
            <a:pPr indent="-271662" lvl="0" marL="386491" marR="129531" rtl="0" algn="l">
              <a:spcBef>
                <a:spcPts val="871"/>
              </a:spcBef>
              <a:spcAft>
                <a:spcPts val="0"/>
              </a:spcAft>
              <a:buNone/>
            </a:pPr>
            <a:r>
              <a:rPr lang="en-US" sz="3500">
                <a:solidFill>
                  <a:schemeClr val="dk1"/>
                </a:solidFill>
                <a:latin typeface="Arial"/>
                <a:ea typeface="Arial"/>
                <a:cs typeface="Arial"/>
                <a:sym typeface="Arial"/>
              </a:rPr>
              <a:t>FM band signal transmitter 90 MHz (λ =3.3 m)</a:t>
            </a:r>
            <a:r>
              <a:rPr lang="en-US" sz="3500">
                <a:solidFill>
                  <a:schemeClr val="dk1"/>
                </a:solidFill>
                <a:latin typeface="Arial Black"/>
                <a:ea typeface="Arial Black"/>
                <a:cs typeface="Arial Black"/>
                <a:sym typeface="Arial Black"/>
              </a:rPr>
              <a:t>─ </a:t>
            </a:r>
            <a:r>
              <a:rPr lang="en-US" sz="3500">
                <a:solidFill>
                  <a:schemeClr val="dk1"/>
                </a:solidFill>
                <a:latin typeface="Arial"/>
                <a:ea typeface="Arial"/>
                <a:cs typeface="Arial"/>
                <a:sym typeface="Arial"/>
              </a:rPr>
              <a:t>faces  attenuation of in objects of size 10 m and above</a:t>
            </a:r>
            <a:endParaRPr sz="3500">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3"/>
          <p:cNvSpPr txBox="1"/>
          <p:nvPr/>
        </p:nvSpPr>
        <p:spPr>
          <a:xfrm>
            <a:off x="85431" y="37814"/>
            <a:ext cx="9903132" cy="7227507"/>
          </a:xfrm>
          <a:prstGeom prst="rect">
            <a:avLst/>
          </a:prstGeom>
          <a:noFill/>
          <a:ln>
            <a:noFill/>
          </a:ln>
        </p:spPr>
        <p:txBody>
          <a:bodyPr anchorCtr="0" anchor="t" bIns="0" lIns="0" spcFirstLastPara="1" rIns="0" wrap="square" tIns="32900">
            <a:spAutoFit/>
          </a:bodyPr>
          <a:lstStyle/>
          <a:p>
            <a:pPr indent="-271662" lvl="0" marL="386491" marR="492916" rtl="0" algn="l">
              <a:lnSpc>
                <a:spcPct val="120628"/>
              </a:lnSpc>
              <a:spcBef>
                <a:spcPts val="0"/>
              </a:spcBef>
              <a:spcAft>
                <a:spcPts val="0"/>
              </a:spcAft>
              <a:buNone/>
            </a:pPr>
            <a:r>
              <a:rPr lang="en-US" sz="3500">
                <a:solidFill>
                  <a:schemeClr val="dk1"/>
                </a:solidFill>
                <a:latin typeface="Arial"/>
                <a:ea typeface="Arial"/>
                <a:cs typeface="Arial"/>
                <a:sym typeface="Arial"/>
              </a:rPr>
              <a:t>GSM 900 MHz (λ &gt; = 33 cm) signal then it will face  attenuation in objects of size &gt; 1 m (&gt;&gt; λ ~ 33 cm)</a:t>
            </a:r>
            <a:endParaRPr sz="3500">
              <a:solidFill>
                <a:schemeClr val="dk1"/>
              </a:solidFill>
              <a:latin typeface="Arial"/>
              <a:ea typeface="Arial"/>
              <a:cs typeface="Arial"/>
              <a:sym typeface="Arial"/>
            </a:endParaRPr>
          </a:p>
          <a:p>
            <a:pPr indent="-372488" lvl="0" marL="386491" marR="5602" rtl="0" algn="just">
              <a:lnSpc>
                <a:spcPct val="99900"/>
              </a:lnSpc>
              <a:spcBef>
                <a:spcPts val="744"/>
              </a:spcBef>
              <a:spcAft>
                <a:spcPts val="0"/>
              </a:spcAft>
              <a:buClr>
                <a:schemeClr val="dk1"/>
              </a:buClr>
              <a:buSzPts val="3500"/>
              <a:buFont typeface="Times New Roman"/>
              <a:buAutoNum type="alphaLcParenR" startAt="3"/>
            </a:pPr>
            <a:r>
              <a:rPr lang="en-US" sz="3500">
                <a:solidFill>
                  <a:schemeClr val="dk1"/>
                </a:solidFill>
                <a:latin typeface="Times New Roman"/>
                <a:ea typeface="Times New Roman"/>
                <a:cs typeface="Times New Roman"/>
                <a:sym typeface="Times New Roman"/>
              </a:rPr>
              <a:t>The signal scatters when it encounters an  obstacle of size equal or less than the  wavelength of the signal. For example GSM  signal, about 33 cm in wavelength,  scattered by an object of 30 cm or less.</a:t>
            </a:r>
            <a:endParaRPr sz="3500">
              <a:solidFill>
                <a:schemeClr val="dk1"/>
              </a:solidFill>
              <a:latin typeface="Times New Roman"/>
              <a:ea typeface="Times New Roman"/>
              <a:cs typeface="Times New Roman"/>
              <a:sym typeface="Times New Roman"/>
            </a:endParaRPr>
          </a:p>
          <a:p>
            <a:pPr indent="-372488" lvl="0" marL="386491" marR="7000" rtl="0" algn="just">
              <a:spcBef>
                <a:spcPts val="882"/>
              </a:spcBef>
              <a:spcAft>
                <a:spcPts val="0"/>
              </a:spcAft>
              <a:buClr>
                <a:schemeClr val="dk1"/>
              </a:buClr>
              <a:buSzPts val="3500"/>
              <a:buFont typeface="Times New Roman"/>
              <a:buAutoNum type="alphaLcParenR" startAt="3"/>
            </a:pPr>
            <a:r>
              <a:rPr lang="en-US" sz="3500">
                <a:solidFill>
                  <a:schemeClr val="dk1"/>
                </a:solidFill>
                <a:latin typeface="Times New Roman"/>
                <a:ea typeface="Times New Roman"/>
                <a:cs typeface="Times New Roman"/>
                <a:sym typeface="Times New Roman"/>
              </a:rPr>
              <a:t>The signal bends as the result of  diffraction from the edges of an obstacle of  size equal to or less than the wavelength.  For example GSM signal of wavelength 33  cm will diffract from an object of 33 cm or  less.</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4"/>
          <p:cNvSpPr txBox="1"/>
          <p:nvPr/>
        </p:nvSpPr>
        <p:spPr>
          <a:xfrm>
            <a:off x="85431" y="37814"/>
            <a:ext cx="9902432" cy="2707185"/>
          </a:xfrm>
          <a:prstGeom prst="rect">
            <a:avLst/>
          </a:prstGeom>
          <a:noFill/>
          <a:ln>
            <a:noFill/>
          </a:ln>
        </p:spPr>
        <p:txBody>
          <a:bodyPr anchorCtr="0" anchor="t" bIns="0" lIns="0" spcFirstLastPara="1" rIns="0" wrap="square" tIns="14000">
            <a:spAutoFit/>
          </a:bodyPr>
          <a:lstStyle/>
          <a:p>
            <a:pPr indent="-372488" lvl="0" marL="386491" marR="5602" rtl="0" algn="just">
              <a:lnSpc>
                <a:spcPct val="99900"/>
              </a:lnSpc>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diffracted signal may or may not reach  the destination. It depends upon geometry  of the obstacle and separation between the  transmitter and receiver. The following  diagram shows diffraction of signal.</a:t>
            </a:r>
            <a:endParaRPr sz="3500">
              <a:solidFill>
                <a:schemeClr val="dk1"/>
              </a:solidFill>
              <a:latin typeface="Times New Roman"/>
              <a:ea typeface="Times New Roman"/>
              <a:cs typeface="Times New Roman"/>
              <a:sym typeface="Times New Roman"/>
            </a:endParaRPr>
          </a:p>
        </p:txBody>
      </p:sp>
      <p:sp>
        <p:nvSpPr>
          <p:cNvPr id="365" name="Google Shape;365;p44"/>
          <p:cNvSpPr txBox="1"/>
          <p:nvPr/>
        </p:nvSpPr>
        <p:spPr>
          <a:xfrm>
            <a:off x="337529" y="4785603"/>
            <a:ext cx="9648936" cy="1629967"/>
          </a:xfrm>
          <a:prstGeom prst="rect">
            <a:avLst/>
          </a:prstGeom>
          <a:noFill/>
          <a:ln>
            <a:noFill/>
          </a:ln>
        </p:spPr>
        <p:txBody>
          <a:bodyPr anchorCtr="0" anchor="t" bIns="0" lIns="0" spcFirstLastPara="1" rIns="0" wrap="square" tIns="14000">
            <a:spAutoFit/>
          </a:bodyPr>
          <a:lstStyle/>
          <a:p>
            <a:pPr indent="-120428" lvl="0" marL="134431" marR="5602" rtl="0" algn="just">
              <a:spcBef>
                <a:spcPts val="0"/>
              </a:spcBef>
              <a:spcAft>
                <a:spcPts val="0"/>
              </a:spcAft>
              <a:buNone/>
            </a:pPr>
            <a:r>
              <a:rPr lang="en-US" sz="3500">
                <a:solidFill>
                  <a:schemeClr val="dk1"/>
                </a:solidFill>
                <a:latin typeface="Times New Roman"/>
                <a:ea typeface="Times New Roman"/>
                <a:cs typeface="Times New Roman"/>
                <a:sym typeface="Times New Roman"/>
              </a:rPr>
              <a:t>e) Signal reflected from the surface of an  obstacle, whose size is greater than the  wavelength of the signal.</a:t>
            </a:r>
            <a:endParaRPr sz="3500">
              <a:solidFill>
                <a:schemeClr val="dk1"/>
              </a:solidFill>
              <a:latin typeface="Times New Roman"/>
              <a:ea typeface="Times New Roman"/>
              <a:cs typeface="Times New Roman"/>
              <a:sym typeface="Times New Roman"/>
            </a:endParaRPr>
          </a:p>
        </p:txBody>
      </p:sp>
      <p:sp>
        <p:nvSpPr>
          <p:cNvPr id="366" name="Google Shape;366;p44"/>
          <p:cNvSpPr/>
          <p:nvPr/>
        </p:nvSpPr>
        <p:spPr>
          <a:xfrm>
            <a:off x="1176443" y="2857077"/>
            <a:ext cx="7667890" cy="175346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5"/>
          <p:cNvSpPr txBox="1"/>
          <p:nvPr/>
        </p:nvSpPr>
        <p:spPr>
          <a:xfrm>
            <a:off x="85431" y="37814"/>
            <a:ext cx="9902432" cy="2707185"/>
          </a:xfrm>
          <a:prstGeom prst="rect">
            <a:avLst/>
          </a:prstGeom>
          <a:noFill/>
          <a:ln>
            <a:noFill/>
          </a:ln>
        </p:spPr>
        <p:txBody>
          <a:bodyPr anchorCtr="0" anchor="t" bIns="0" lIns="0" spcFirstLastPara="1" rIns="0" wrap="square" tIns="14000">
            <a:spAutoFit/>
          </a:bodyPr>
          <a:lstStyle/>
          <a:p>
            <a:pPr indent="-372488" lvl="0" marL="386491" marR="5602" rtl="0" algn="just">
              <a:lnSpc>
                <a:spcPct val="99900"/>
              </a:lnSpc>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For example GSM 900 MHz (λ = 33 cm)  signal the transmitter signal reflects from  an object of size 10 m and above (much  greater than λ). The following diagram  shows the reflection of signal.</a:t>
            </a:r>
            <a:endParaRPr sz="3500">
              <a:solidFill>
                <a:schemeClr val="dk1"/>
              </a:solidFill>
              <a:latin typeface="Times New Roman"/>
              <a:ea typeface="Times New Roman"/>
              <a:cs typeface="Times New Roman"/>
              <a:sym typeface="Times New Roman"/>
            </a:endParaRPr>
          </a:p>
        </p:txBody>
      </p:sp>
      <p:sp>
        <p:nvSpPr>
          <p:cNvPr id="372" name="Google Shape;372;p45"/>
          <p:cNvSpPr txBox="1"/>
          <p:nvPr/>
        </p:nvSpPr>
        <p:spPr>
          <a:xfrm>
            <a:off x="85431" y="5435448"/>
            <a:ext cx="3393479" cy="557196"/>
          </a:xfrm>
          <a:prstGeom prst="rect">
            <a:avLst/>
          </a:prstGeom>
          <a:noFill/>
          <a:ln>
            <a:noFill/>
          </a:ln>
        </p:spPr>
        <p:txBody>
          <a:bodyPr anchorCtr="0" anchor="t" bIns="0" lIns="0" spcFirstLastPara="1" rIns="0" wrap="square" tIns="14000">
            <a:spAutoFit/>
          </a:bodyPr>
          <a:lstStyle/>
          <a:p>
            <a:pPr indent="-372488" lvl="0" marL="386491" marR="0" rtl="0" algn="l">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reflected</a:t>
            </a:r>
            <a:endParaRPr sz="3500">
              <a:solidFill>
                <a:schemeClr val="dk1"/>
              </a:solidFill>
              <a:latin typeface="Times New Roman"/>
              <a:ea typeface="Times New Roman"/>
              <a:cs typeface="Times New Roman"/>
              <a:sym typeface="Times New Roman"/>
            </a:endParaRPr>
          </a:p>
        </p:txBody>
      </p:sp>
      <p:sp>
        <p:nvSpPr>
          <p:cNvPr id="373" name="Google Shape;373;p45"/>
          <p:cNvSpPr txBox="1"/>
          <p:nvPr/>
        </p:nvSpPr>
        <p:spPr>
          <a:xfrm>
            <a:off x="457972" y="5973251"/>
            <a:ext cx="2886488"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transmission</a:t>
            </a:r>
            <a:endParaRPr sz="3500">
              <a:solidFill>
                <a:schemeClr val="dk1"/>
              </a:solidFill>
              <a:latin typeface="Times New Roman"/>
              <a:ea typeface="Times New Roman"/>
              <a:cs typeface="Times New Roman"/>
              <a:sym typeface="Times New Roman"/>
            </a:endParaRPr>
          </a:p>
        </p:txBody>
      </p:sp>
      <p:sp>
        <p:nvSpPr>
          <p:cNvPr id="374" name="Google Shape;374;p45"/>
          <p:cNvSpPr txBox="1"/>
          <p:nvPr/>
        </p:nvSpPr>
        <p:spPr>
          <a:xfrm>
            <a:off x="3779430" y="5435448"/>
            <a:ext cx="1343106" cy="1091358"/>
          </a:xfrm>
          <a:prstGeom prst="rect">
            <a:avLst/>
          </a:prstGeom>
          <a:noFill/>
          <a:ln>
            <a:noFill/>
          </a:ln>
        </p:spPr>
        <p:txBody>
          <a:bodyPr anchorCtr="0" anchor="t" bIns="0" lIns="0" spcFirstLastPara="1" rIns="0" wrap="square" tIns="14000">
            <a:spAutoFit/>
          </a:bodyPr>
          <a:lstStyle/>
          <a:p>
            <a:pPr indent="-25207" lvl="0" marL="38510" marR="5602" rtl="0" algn="l">
              <a:spcBef>
                <a:spcPts val="0"/>
              </a:spcBef>
              <a:spcAft>
                <a:spcPts val="0"/>
              </a:spcAft>
              <a:buNone/>
            </a:pPr>
            <a:r>
              <a:rPr lang="en-US" sz="3500">
                <a:solidFill>
                  <a:schemeClr val="dk1"/>
                </a:solidFill>
                <a:latin typeface="Times New Roman"/>
                <a:ea typeface="Times New Roman"/>
                <a:cs typeface="Times New Roman"/>
                <a:sym typeface="Times New Roman"/>
              </a:rPr>
              <a:t>signal  delay,</a:t>
            </a:r>
            <a:endParaRPr sz="3500">
              <a:solidFill>
                <a:schemeClr val="dk1"/>
              </a:solidFill>
              <a:latin typeface="Times New Roman"/>
              <a:ea typeface="Times New Roman"/>
              <a:cs typeface="Times New Roman"/>
              <a:sym typeface="Times New Roman"/>
            </a:endParaRPr>
          </a:p>
        </p:txBody>
      </p:sp>
      <p:sp>
        <p:nvSpPr>
          <p:cNvPr id="375" name="Google Shape;375;p45"/>
          <p:cNvSpPr txBox="1"/>
          <p:nvPr/>
        </p:nvSpPr>
        <p:spPr>
          <a:xfrm>
            <a:off x="5406355" y="5435448"/>
            <a:ext cx="4576225" cy="1091358"/>
          </a:xfrm>
          <a:prstGeom prst="rect">
            <a:avLst/>
          </a:prstGeom>
          <a:noFill/>
          <a:ln>
            <a:noFill/>
          </a:ln>
        </p:spPr>
        <p:txBody>
          <a:bodyPr anchorCtr="0" anchor="t" bIns="0" lIns="0" spcFirstLastPara="1" rIns="0" wrap="square" tIns="14000">
            <a:spAutoFit/>
          </a:bodyPr>
          <a:lstStyle/>
          <a:p>
            <a:pPr indent="-175041" lvl="0" marL="188344" marR="5602" rtl="0" algn="l">
              <a:spcBef>
                <a:spcPts val="0"/>
              </a:spcBef>
              <a:spcAft>
                <a:spcPts val="0"/>
              </a:spcAft>
              <a:buNone/>
            </a:pPr>
            <a:r>
              <a:rPr lang="en-US" sz="3500">
                <a:solidFill>
                  <a:schemeClr val="dk1"/>
                </a:solidFill>
                <a:latin typeface="Times New Roman"/>
                <a:ea typeface="Times New Roman"/>
                <a:cs typeface="Times New Roman"/>
                <a:sym typeface="Times New Roman"/>
              </a:rPr>
              <a:t>may	undergoes	the  the		delay	is	the</a:t>
            </a:r>
            <a:endParaRPr sz="3500">
              <a:solidFill>
                <a:schemeClr val="dk1"/>
              </a:solidFill>
              <a:latin typeface="Times New Roman"/>
              <a:ea typeface="Times New Roman"/>
              <a:cs typeface="Times New Roman"/>
              <a:sym typeface="Times New Roman"/>
            </a:endParaRPr>
          </a:p>
        </p:txBody>
      </p:sp>
      <p:sp>
        <p:nvSpPr>
          <p:cNvPr id="376" name="Google Shape;376;p45"/>
          <p:cNvSpPr txBox="1"/>
          <p:nvPr/>
        </p:nvSpPr>
        <p:spPr>
          <a:xfrm>
            <a:off x="457972" y="6509652"/>
            <a:ext cx="8753998"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common phenomena in multi hop path.</a:t>
            </a:r>
            <a:endParaRPr sz="3500">
              <a:solidFill>
                <a:schemeClr val="dk1"/>
              </a:solidFill>
              <a:latin typeface="Times New Roman"/>
              <a:ea typeface="Times New Roman"/>
              <a:cs typeface="Times New Roman"/>
              <a:sym typeface="Times New Roman"/>
            </a:endParaRPr>
          </a:p>
        </p:txBody>
      </p:sp>
      <p:sp>
        <p:nvSpPr>
          <p:cNvPr id="377" name="Google Shape;377;p45"/>
          <p:cNvSpPr/>
          <p:nvPr/>
        </p:nvSpPr>
        <p:spPr>
          <a:xfrm>
            <a:off x="1176445" y="2939706"/>
            <a:ext cx="7730913" cy="219602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0"/>
          <p:cNvSpPr/>
          <p:nvPr/>
        </p:nvSpPr>
        <p:spPr>
          <a:xfrm>
            <a:off x="469900" y="200026"/>
            <a:ext cx="8991600" cy="766115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Unit-3 :</a:t>
            </a:r>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Databases: Database Hoarding Techniques, Data Caching, Client-Server Computing and Adaptation, Transactional Models, Query Processing, Data Recovery Process, Issues relating to Quality of Service, Data Dissemination and Broadcasting Systems: Communication Asymmetry, Classification of Data-Delivery Mechanisms, Data Dissemination Broadcast Models, Selective Tuning and Indexing Techniques, Digital Audio Broadcasting, Digital Video Broadcasting, Data Synchronization in Mobile Computing Systems: Synchronization, Synchronization Software for Mobile Devices, Synchronization Protocols, SyncML Synchronization Language for Mobile Computing, Sync4J (Funambol), Synchronized Multimedia ,Markup Language (SMIL)</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Unit-4 :</a:t>
            </a:r>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Mobile Devices Server and Management: Mobile Agent, Application Server, Gateways, Portals, Service Discovery, Device Management, Mobile File Systems, Security, Mobile Adhoc and Sensor Networks: Introduction to Mobile Ad-hoc Network, MANET, Wireless Sensor Networks, Applications Wireless LAN, Mobile Internet Connectivity, and Personal Area Network: Wireless LAN (WiFi) Architecture and Protocol Layers, WAP 1.1 and WAP 2.0, Architectures, XHTML-MP (Extensible Hypertext Markup Language Mobile Profile), Bluetooth-enabled Devices Network, Layers in Bluetooth Protocol, Security in Bluetooth Protocol, IrDA, ZigBee Mobile Application Languages XML, Java, J2ME, and Java Card: Introduction, XML, JAVA, Java 2 Micro Edition (J2ME), JavaCard, Mobile Operating</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Systems : Operating System PalmOS, Windows CE, Symbian OS, Linux for Mobile Devices </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Book :</a:t>
            </a:r>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1. Mobile Computing, Raj Kamal, Oxford University Press</a:t>
            </a:r>
            <a:endParaRPr/>
          </a:p>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6"/>
          <p:cNvSpPr txBox="1"/>
          <p:nvPr/>
        </p:nvSpPr>
        <p:spPr>
          <a:xfrm>
            <a:off x="85431" y="37815"/>
            <a:ext cx="9901731" cy="3886995"/>
          </a:xfrm>
          <a:prstGeom prst="rect">
            <a:avLst/>
          </a:prstGeom>
          <a:noFill/>
          <a:ln>
            <a:noFill/>
          </a:ln>
        </p:spPr>
        <p:txBody>
          <a:bodyPr anchorCtr="0" anchor="t" bIns="0" lIns="0" spcFirstLastPara="1" rIns="0" wrap="square" tIns="14000">
            <a:spAutoFit/>
          </a:bodyPr>
          <a:lstStyle/>
          <a:p>
            <a:pPr indent="-372488" lvl="0" marL="386491" marR="5602" rtl="0" algn="just">
              <a:lnSpc>
                <a:spcPct val="99900"/>
              </a:lnSpc>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delayed signals have distorted wave  forms and cause misrepresentation of  information encoded in the signal.</a:t>
            </a:r>
            <a:endParaRPr sz="3500">
              <a:solidFill>
                <a:schemeClr val="dk1"/>
              </a:solidFill>
              <a:latin typeface="Times New Roman"/>
              <a:ea typeface="Times New Roman"/>
              <a:cs typeface="Times New Roman"/>
              <a:sym typeface="Times New Roman"/>
            </a:endParaRPr>
          </a:p>
          <a:p>
            <a:pPr indent="-372488" lvl="0" marL="386491" marR="7701" rtl="0" algn="just">
              <a:lnSpc>
                <a:spcPct val="99900"/>
              </a:lnSpc>
              <a:spcBef>
                <a:spcPts val="888"/>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We use digital signaling processing to  avoid distortion caused by delays. The  delay in reflected signal with respect to the  original direct signal is given as,</a:t>
            </a:r>
            <a:endParaRPr sz="3500">
              <a:solidFill>
                <a:schemeClr val="dk1"/>
              </a:solidFill>
              <a:latin typeface="Times New Roman"/>
              <a:ea typeface="Times New Roman"/>
              <a:cs typeface="Times New Roman"/>
              <a:sym typeface="Times New Roman"/>
            </a:endParaRPr>
          </a:p>
        </p:txBody>
      </p:sp>
      <p:sp>
        <p:nvSpPr>
          <p:cNvPr id="383" name="Google Shape;383;p46"/>
          <p:cNvSpPr txBox="1"/>
          <p:nvPr/>
        </p:nvSpPr>
        <p:spPr>
          <a:xfrm>
            <a:off x="934151" y="4135759"/>
            <a:ext cx="1041291" cy="557196"/>
          </a:xfrm>
          <a:prstGeom prst="rect">
            <a:avLst/>
          </a:prstGeom>
          <a:noFill/>
          <a:ln>
            <a:noFill/>
          </a:ln>
        </p:spPr>
        <p:txBody>
          <a:bodyPr anchorCtr="0" anchor="t" bIns="0" lIns="0" spcFirstLastPara="1" rIns="0" wrap="square" tIns="14000">
            <a:spAutoFit/>
          </a:bodyPr>
          <a:lstStyle/>
          <a:p>
            <a:pPr indent="0" lvl="0" marL="42010" marR="0" rtl="0" algn="l">
              <a:spcBef>
                <a:spcPts val="0"/>
              </a:spcBef>
              <a:spcAft>
                <a:spcPts val="0"/>
              </a:spcAft>
              <a:buNone/>
            </a:pPr>
            <a:r>
              <a:rPr baseline="30000" lang="en-US" sz="5300">
                <a:solidFill>
                  <a:schemeClr val="dk1"/>
                </a:solidFill>
                <a:latin typeface="Arial"/>
                <a:ea typeface="Arial"/>
                <a:cs typeface="Arial"/>
                <a:sym typeface="Arial"/>
              </a:rPr>
              <a:t>t</a:t>
            </a:r>
            <a:r>
              <a:rPr lang="en-US" sz="2000">
                <a:solidFill>
                  <a:schemeClr val="dk1"/>
                </a:solidFill>
                <a:latin typeface="Arial"/>
                <a:ea typeface="Arial"/>
                <a:cs typeface="Arial"/>
                <a:sym typeface="Arial"/>
              </a:rPr>
              <a:t>indirect</a:t>
            </a:r>
            <a:endParaRPr sz="2000">
              <a:solidFill>
                <a:schemeClr val="dk1"/>
              </a:solidFill>
              <a:latin typeface="Arial"/>
              <a:ea typeface="Arial"/>
              <a:cs typeface="Arial"/>
              <a:sym typeface="Arial"/>
            </a:endParaRPr>
          </a:p>
        </p:txBody>
      </p:sp>
      <p:sp>
        <p:nvSpPr>
          <p:cNvPr id="384" name="Google Shape;384;p46"/>
          <p:cNvSpPr txBox="1"/>
          <p:nvPr/>
        </p:nvSpPr>
        <p:spPr>
          <a:xfrm>
            <a:off x="2050372" y="3837446"/>
            <a:ext cx="7245630" cy="1471781"/>
          </a:xfrm>
          <a:prstGeom prst="rect">
            <a:avLst/>
          </a:prstGeom>
          <a:noFill/>
          <a:ln>
            <a:noFill/>
          </a:ln>
        </p:spPr>
        <p:txBody>
          <a:bodyPr anchorCtr="0" anchor="t" bIns="0" lIns="0" spcFirstLastPara="1" rIns="0" wrap="square" tIns="200225">
            <a:spAutoFit/>
          </a:bodyPr>
          <a:lstStyle/>
          <a:p>
            <a:pPr indent="0" lvl="0" marL="42010" marR="0" rtl="0" algn="l">
              <a:spcBef>
                <a:spcPts val="0"/>
              </a:spcBef>
              <a:spcAft>
                <a:spcPts val="0"/>
              </a:spcAft>
              <a:buNone/>
            </a:pPr>
            <a:r>
              <a:rPr lang="en-US" sz="3500">
                <a:solidFill>
                  <a:schemeClr val="dk1"/>
                </a:solidFill>
                <a:latin typeface="Arial"/>
                <a:ea typeface="Arial"/>
                <a:cs typeface="Arial"/>
                <a:sym typeface="Arial"/>
              </a:rPr>
              <a:t>- t</a:t>
            </a:r>
            <a:r>
              <a:rPr baseline="-25000" lang="en-US" sz="3100">
                <a:solidFill>
                  <a:schemeClr val="dk1"/>
                </a:solidFill>
                <a:latin typeface="Arial"/>
                <a:ea typeface="Arial"/>
                <a:cs typeface="Arial"/>
                <a:sym typeface="Arial"/>
              </a:rPr>
              <a:t>direct </a:t>
            </a:r>
            <a:r>
              <a:rPr lang="en-US" sz="3500">
                <a:solidFill>
                  <a:schemeClr val="dk1"/>
                </a:solidFill>
                <a:latin typeface="Arial"/>
                <a:ea typeface="Arial"/>
                <a:cs typeface="Arial"/>
                <a:sym typeface="Arial"/>
              </a:rPr>
              <a:t>= </a:t>
            </a:r>
            <a:r>
              <a:rPr lang="en-US" sz="3500" u="sng">
                <a:solidFill>
                  <a:schemeClr val="dk1"/>
                </a:solidFill>
                <a:latin typeface="Arial"/>
                <a:ea typeface="Arial"/>
                <a:cs typeface="Arial"/>
                <a:sym typeface="Arial"/>
              </a:rPr>
              <a:t>additional path travel in meters</a:t>
            </a:r>
            <a:endParaRPr sz="3500">
              <a:solidFill>
                <a:schemeClr val="dk1"/>
              </a:solidFill>
              <a:latin typeface="Arial"/>
              <a:ea typeface="Arial"/>
              <a:cs typeface="Arial"/>
              <a:sym typeface="Arial"/>
            </a:endParaRPr>
          </a:p>
          <a:p>
            <a:pPr indent="0" lvl="0" marL="941721" marR="0" rtl="0" algn="l">
              <a:spcBef>
                <a:spcPts val="1467"/>
              </a:spcBef>
              <a:spcAft>
                <a:spcPts val="0"/>
              </a:spcAft>
              <a:buNone/>
            </a:pPr>
            <a:r>
              <a:rPr lang="en-US" sz="3500">
                <a:solidFill>
                  <a:schemeClr val="dk1"/>
                </a:solidFill>
                <a:latin typeface="Times New Roman"/>
                <a:ea typeface="Times New Roman"/>
                <a:cs typeface="Times New Roman"/>
                <a:sym typeface="Times New Roman"/>
              </a:rPr>
              <a:t>3 x 10</a:t>
            </a:r>
            <a:r>
              <a:rPr baseline="30000" lang="en-US" sz="3100">
                <a:solidFill>
                  <a:schemeClr val="dk1"/>
                </a:solidFill>
                <a:latin typeface="Times New Roman"/>
                <a:ea typeface="Times New Roman"/>
                <a:cs typeface="Times New Roman"/>
                <a:sym typeface="Times New Roman"/>
              </a:rPr>
              <a:t>8 </a:t>
            </a:r>
            <a:r>
              <a:rPr lang="en-US" sz="3500">
                <a:solidFill>
                  <a:schemeClr val="dk1"/>
                </a:solidFill>
                <a:latin typeface="Times New Roman"/>
                <a:ea typeface="Times New Roman"/>
                <a:cs typeface="Times New Roman"/>
                <a:sym typeface="Times New Roman"/>
              </a:rPr>
              <a:t>ms</a:t>
            </a:r>
            <a:r>
              <a:rPr baseline="30000" lang="en-US" sz="3100">
                <a:solidFill>
                  <a:schemeClr val="dk1"/>
                </a:solidFill>
                <a:latin typeface="Times New Roman"/>
                <a:ea typeface="Times New Roman"/>
                <a:cs typeface="Times New Roman"/>
                <a:sym typeface="Times New Roman"/>
              </a:rPr>
              <a:t>-1</a:t>
            </a:r>
            <a:endParaRPr baseline="30000" sz="3100">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7"/>
          <p:cNvSpPr txBox="1"/>
          <p:nvPr/>
        </p:nvSpPr>
        <p:spPr>
          <a:xfrm>
            <a:off x="85431" y="37814"/>
            <a:ext cx="9903132" cy="6272263"/>
          </a:xfrm>
          <a:prstGeom prst="rect">
            <a:avLst/>
          </a:prstGeom>
          <a:noFill/>
          <a:ln>
            <a:noFill/>
          </a:ln>
        </p:spPr>
        <p:txBody>
          <a:bodyPr anchorCtr="0" anchor="t" bIns="0" lIns="0" spcFirstLastPara="1" rIns="0" wrap="square" tIns="14000">
            <a:spAutoFit/>
          </a:bodyPr>
          <a:lstStyle/>
          <a:p>
            <a:pPr indent="0" lvl="0" marL="0" marR="0" rtl="0" algn="ctr">
              <a:spcBef>
                <a:spcPts val="0"/>
              </a:spcBef>
              <a:spcAft>
                <a:spcPts val="0"/>
              </a:spcAft>
              <a:buNone/>
            </a:pPr>
            <a:r>
              <a:rPr lang="en-US" sz="3500">
                <a:solidFill>
                  <a:srgbClr val="FF0000"/>
                </a:solidFill>
                <a:latin typeface="Times New Roman"/>
                <a:ea typeface="Times New Roman"/>
                <a:cs typeface="Times New Roman"/>
                <a:sym typeface="Times New Roman"/>
              </a:rPr>
              <a:t>Modulation Methods &amp; Standards for Voice</a:t>
            </a:r>
            <a:endParaRPr sz="3500">
              <a:solidFill>
                <a:schemeClr val="dk1"/>
              </a:solidFill>
              <a:latin typeface="Times New Roman"/>
              <a:ea typeface="Times New Roman"/>
              <a:cs typeface="Times New Roman"/>
              <a:sym typeface="Times New Roman"/>
            </a:endParaRPr>
          </a:p>
          <a:p>
            <a:pPr indent="0" lvl="0" marL="378788" marR="0" rtl="0" algn="ctr">
              <a:spcBef>
                <a:spcPts val="0"/>
              </a:spcBef>
              <a:spcAft>
                <a:spcPts val="0"/>
              </a:spcAft>
              <a:buNone/>
            </a:pPr>
            <a:r>
              <a:rPr lang="en-US" sz="3500">
                <a:solidFill>
                  <a:srgbClr val="FF0000"/>
                </a:solidFill>
                <a:latin typeface="Times New Roman"/>
                <a:ea typeface="Times New Roman"/>
                <a:cs typeface="Times New Roman"/>
                <a:sym typeface="Times New Roman"/>
              </a:rPr>
              <a:t>Oriented Data</a:t>
            </a:r>
            <a:endParaRPr sz="3500">
              <a:solidFill>
                <a:schemeClr val="dk1"/>
              </a:solidFill>
              <a:latin typeface="Times New Roman"/>
              <a:ea typeface="Times New Roman"/>
              <a:cs typeface="Times New Roman"/>
              <a:sym typeface="Times New Roman"/>
            </a:endParaRPr>
          </a:p>
          <a:p>
            <a:pPr indent="-372488" lvl="0" marL="386491" marR="7701" rtl="0" algn="just">
              <a:spcBef>
                <a:spcPts val="871"/>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a:t>
            </a:r>
            <a:r>
              <a:rPr lang="en-US" sz="3500">
                <a:solidFill>
                  <a:schemeClr val="dk1"/>
                </a:solidFill>
                <a:latin typeface="Arial"/>
                <a:ea typeface="Arial"/>
                <a:cs typeface="Arial"/>
                <a:sym typeface="Arial"/>
              </a:rPr>
              <a:t>First generation wireless devices communicated  only voice signals the symbol 1G refers voice only.</a:t>
            </a:r>
            <a:endParaRPr sz="3500">
              <a:solidFill>
                <a:schemeClr val="dk1"/>
              </a:solidFill>
              <a:latin typeface="Arial"/>
              <a:ea typeface="Arial"/>
              <a:cs typeface="Arial"/>
              <a:sym typeface="Arial"/>
            </a:endParaRPr>
          </a:p>
          <a:p>
            <a:pPr indent="-372488" lvl="0" marL="386491" marR="5602" rtl="0" algn="just">
              <a:spcBef>
                <a:spcPts val="882"/>
              </a:spcBef>
              <a:spcAft>
                <a:spcPts val="0"/>
              </a:spcAft>
              <a:buClr>
                <a:schemeClr val="dk1"/>
              </a:buClr>
              <a:buSzPts val="3500"/>
              <a:buFont typeface="Arial"/>
              <a:buChar char="•"/>
            </a:pPr>
            <a:r>
              <a:rPr lang="en-US" sz="3500">
                <a:solidFill>
                  <a:schemeClr val="dk1"/>
                </a:solidFill>
                <a:latin typeface="Arial"/>
                <a:ea typeface="Arial"/>
                <a:cs typeface="Arial"/>
                <a:sym typeface="Arial"/>
              </a:rPr>
              <a:t>Second generation (2G) devices communicate voice  as well as data, it is introduced in 1988, the 2G  signals have transmit the data rates of up to 14.4  kbps.</a:t>
            </a:r>
            <a:endParaRPr sz="3500">
              <a:solidFill>
                <a:schemeClr val="dk1"/>
              </a:solidFill>
              <a:latin typeface="Arial"/>
              <a:ea typeface="Arial"/>
              <a:cs typeface="Arial"/>
              <a:sym typeface="Arial"/>
            </a:endParaRPr>
          </a:p>
          <a:p>
            <a:pPr indent="-372488" lvl="0" marL="386491" marR="7000" rtl="0" algn="just">
              <a:spcBef>
                <a:spcPts val="871"/>
              </a:spcBef>
              <a:spcAft>
                <a:spcPts val="0"/>
              </a:spcAft>
              <a:buClr>
                <a:schemeClr val="dk1"/>
              </a:buClr>
              <a:buSzPts val="3500"/>
              <a:buFont typeface="Arial"/>
              <a:buChar char="•"/>
            </a:pPr>
            <a:r>
              <a:rPr lang="en-US" sz="3500">
                <a:solidFill>
                  <a:schemeClr val="dk1"/>
                </a:solidFill>
                <a:latin typeface="Arial"/>
                <a:ea typeface="Arial"/>
                <a:cs typeface="Arial"/>
                <a:sym typeface="Arial"/>
              </a:rPr>
              <a:t>The 2.5G and 2.5G+ are enhancements of the  second generation and sport data rates up to 100  kbps.</a:t>
            </a:r>
            <a:endParaRPr sz="3500">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8"/>
          <p:cNvSpPr txBox="1"/>
          <p:nvPr/>
        </p:nvSpPr>
        <p:spPr>
          <a:xfrm>
            <a:off x="85433" y="37814"/>
            <a:ext cx="9903832" cy="6265705"/>
          </a:xfrm>
          <a:prstGeom prst="rect">
            <a:avLst/>
          </a:prstGeom>
          <a:noFill/>
          <a:ln>
            <a:noFill/>
          </a:ln>
        </p:spPr>
        <p:txBody>
          <a:bodyPr anchorCtr="0" anchor="t" bIns="0" lIns="0" spcFirstLastPara="1" rIns="0" wrap="square" tIns="32900">
            <a:spAutoFit/>
          </a:bodyPr>
          <a:lstStyle/>
          <a:p>
            <a:pPr indent="-372488" lvl="0" marL="386491" marR="5602" rtl="0" algn="just">
              <a:lnSpc>
                <a:spcPct val="120628"/>
              </a:lnSpc>
              <a:spcBef>
                <a:spcPts val="0"/>
              </a:spcBef>
              <a:spcAft>
                <a:spcPts val="0"/>
              </a:spcAft>
              <a:buClr>
                <a:schemeClr val="dk1"/>
              </a:buClr>
              <a:buSzPts val="3500"/>
              <a:buFont typeface="Arial"/>
              <a:buChar char="•"/>
            </a:pPr>
            <a:r>
              <a:rPr lang="en-US" sz="3500">
                <a:solidFill>
                  <a:schemeClr val="dk1"/>
                </a:solidFill>
                <a:latin typeface="Arial"/>
                <a:ea typeface="Arial"/>
                <a:cs typeface="Arial"/>
                <a:sym typeface="Arial"/>
              </a:rPr>
              <a:t>The 3G supports Higher data rates than 2G and  support voice, data, and multimedia streams.</a:t>
            </a:r>
            <a:endParaRPr sz="3500">
              <a:solidFill>
                <a:schemeClr val="dk1"/>
              </a:solidFill>
              <a:latin typeface="Arial"/>
              <a:ea typeface="Arial"/>
              <a:cs typeface="Arial"/>
              <a:sym typeface="Arial"/>
            </a:endParaRPr>
          </a:p>
          <a:p>
            <a:pPr indent="-372488" lvl="0" marL="386491" marR="5602" rtl="0" algn="just">
              <a:spcBef>
                <a:spcPts val="744"/>
              </a:spcBef>
              <a:spcAft>
                <a:spcPts val="0"/>
              </a:spcAft>
              <a:buClr>
                <a:schemeClr val="dk1"/>
              </a:buClr>
              <a:buSzPts val="3500"/>
              <a:buFont typeface="Arial"/>
              <a:buChar char="•"/>
            </a:pPr>
            <a:r>
              <a:rPr lang="en-US" sz="3500">
                <a:solidFill>
                  <a:schemeClr val="dk1"/>
                </a:solidFill>
                <a:latin typeface="Arial"/>
                <a:ea typeface="Arial"/>
                <a:cs typeface="Arial"/>
                <a:sym typeface="Arial"/>
              </a:rPr>
              <a:t>The 3G supports data rates of 2 Mbps or Higher for  short distances and 384 kbps for long distance  transmissions.</a:t>
            </a:r>
            <a:endParaRPr sz="3500">
              <a:solidFill>
                <a:schemeClr val="dk1"/>
              </a:solidFill>
              <a:latin typeface="Arial"/>
              <a:ea typeface="Arial"/>
              <a:cs typeface="Arial"/>
              <a:sym typeface="Arial"/>
            </a:endParaRPr>
          </a:p>
          <a:p>
            <a:pPr indent="-372488" lvl="0" marL="386491" marR="10502" rtl="0" algn="just">
              <a:lnSpc>
                <a:spcPct val="120628"/>
              </a:lnSpc>
              <a:spcBef>
                <a:spcPts val="1031"/>
              </a:spcBef>
              <a:spcAft>
                <a:spcPts val="0"/>
              </a:spcAft>
              <a:buClr>
                <a:schemeClr val="dk1"/>
              </a:buClr>
              <a:buSzPts val="3500"/>
              <a:buFont typeface="Arial"/>
              <a:buChar char="•"/>
            </a:pPr>
            <a:r>
              <a:rPr lang="en-US" sz="3500">
                <a:solidFill>
                  <a:schemeClr val="dk1"/>
                </a:solidFill>
                <a:latin typeface="Arial"/>
                <a:ea typeface="Arial"/>
                <a:cs typeface="Arial"/>
                <a:sym typeface="Arial"/>
              </a:rPr>
              <a:t>High data rates in 3G Enable transfer of video clips  and faster multimedia communication.</a:t>
            </a:r>
            <a:endParaRPr sz="3500">
              <a:solidFill>
                <a:schemeClr val="dk1"/>
              </a:solidFill>
              <a:latin typeface="Arial"/>
              <a:ea typeface="Arial"/>
              <a:cs typeface="Arial"/>
              <a:sym typeface="Arial"/>
            </a:endParaRPr>
          </a:p>
          <a:p>
            <a:pPr indent="-372488" lvl="0" marL="386491" marR="5602" rtl="0" algn="just">
              <a:spcBef>
                <a:spcPts val="744"/>
              </a:spcBef>
              <a:spcAft>
                <a:spcPts val="0"/>
              </a:spcAft>
              <a:buClr>
                <a:schemeClr val="dk1"/>
              </a:buClr>
              <a:buSzPts val="3500"/>
              <a:buFont typeface="Arial"/>
              <a:buChar char="•"/>
            </a:pPr>
            <a:r>
              <a:rPr lang="en-US" sz="3500">
                <a:solidFill>
                  <a:schemeClr val="dk1"/>
                </a:solidFill>
                <a:latin typeface="Arial"/>
                <a:ea typeface="Arial"/>
                <a:cs typeface="Arial"/>
                <a:sym typeface="Arial"/>
              </a:rPr>
              <a:t>4G supports the higher data rates  than 3G it  facilitates streaming data for video and enables  multimedia news paper, high resolution mobile TV,  IP telephony and data rates up to 100 Mbps.</a:t>
            </a:r>
            <a:endParaRPr sz="3500">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9"/>
          <p:cNvSpPr txBox="1"/>
          <p:nvPr/>
        </p:nvSpPr>
        <p:spPr>
          <a:xfrm>
            <a:off x="85431" y="37814"/>
            <a:ext cx="9904532" cy="557196"/>
          </a:xfrm>
          <a:prstGeom prst="rect">
            <a:avLst/>
          </a:prstGeom>
          <a:noFill/>
          <a:ln>
            <a:noFill/>
          </a:ln>
        </p:spPr>
        <p:txBody>
          <a:bodyPr anchorCtr="0" anchor="t" bIns="0" lIns="0" spcFirstLastPara="1" rIns="0" wrap="square" tIns="14000">
            <a:spAutoFit/>
          </a:bodyPr>
          <a:lstStyle/>
          <a:p>
            <a:pPr indent="-372488" lvl="0" marL="386491" marR="0" rtl="0" algn="l">
              <a:spcBef>
                <a:spcPts val="0"/>
              </a:spcBef>
              <a:spcAft>
                <a:spcPts val="0"/>
              </a:spcAft>
              <a:buClr>
                <a:srgbClr val="0000FF"/>
              </a:buClr>
              <a:buSzPts val="3500"/>
              <a:buFont typeface="Arial"/>
              <a:buChar char="•"/>
            </a:pPr>
            <a:r>
              <a:rPr lang="en-US" sz="3500">
                <a:solidFill>
                  <a:srgbClr val="0000FF"/>
                </a:solidFill>
                <a:latin typeface="Arial"/>
                <a:ea typeface="Arial"/>
                <a:cs typeface="Arial"/>
                <a:sym typeface="Arial"/>
              </a:rPr>
              <a:t>GSM Standard: T</a:t>
            </a:r>
            <a:r>
              <a:rPr lang="en-US" sz="3500">
                <a:solidFill>
                  <a:schemeClr val="dk1"/>
                </a:solidFill>
                <a:latin typeface="Arial"/>
                <a:ea typeface="Arial"/>
                <a:cs typeface="Arial"/>
                <a:sym typeface="Arial"/>
              </a:rPr>
              <a:t>he most successful digital</a:t>
            </a:r>
            <a:endParaRPr sz="3500">
              <a:solidFill>
                <a:schemeClr val="dk1"/>
              </a:solidFill>
              <a:latin typeface="Arial"/>
              <a:ea typeface="Arial"/>
              <a:cs typeface="Arial"/>
              <a:sym typeface="Arial"/>
            </a:endParaRPr>
          </a:p>
        </p:txBody>
      </p:sp>
      <p:sp>
        <p:nvSpPr>
          <p:cNvPr id="400" name="Google Shape;400;p49"/>
          <p:cNvSpPr txBox="1"/>
          <p:nvPr/>
        </p:nvSpPr>
        <p:spPr>
          <a:xfrm>
            <a:off x="457974" y="574216"/>
            <a:ext cx="5129433" cy="1091358"/>
          </a:xfrm>
          <a:prstGeom prst="rect">
            <a:avLst/>
          </a:prstGeom>
          <a:noFill/>
          <a:ln>
            <a:noFill/>
          </a:ln>
        </p:spPr>
        <p:txBody>
          <a:bodyPr anchorCtr="0" anchor="t" bIns="0" lIns="0" spcFirstLastPara="1" rIns="0" wrap="square" tIns="14000">
            <a:spAutoFit/>
          </a:bodyPr>
          <a:lstStyle/>
          <a:p>
            <a:pPr indent="0" lvl="0" marL="14003" marR="5602" rtl="0" algn="l">
              <a:spcBef>
                <a:spcPts val="0"/>
              </a:spcBef>
              <a:spcAft>
                <a:spcPts val="0"/>
              </a:spcAft>
              <a:buNone/>
            </a:pPr>
            <a:r>
              <a:rPr lang="en-US" sz="3500">
                <a:solidFill>
                  <a:schemeClr val="dk1"/>
                </a:solidFill>
                <a:latin typeface="Arial"/>
                <a:ea typeface="Arial"/>
                <a:cs typeface="Arial"/>
                <a:sym typeface="Arial"/>
              </a:rPr>
              <a:t>mobile	telecommunication  original		name	is	“Groupe</a:t>
            </a:r>
            <a:endParaRPr sz="3500">
              <a:solidFill>
                <a:schemeClr val="dk1"/>
              </a:solidFill>
              <a:latin typeface="Arial"/>
              <a:ea typeface="Arial"/>
              <a:cs typeface="Arial"/>
              <a:sym typeface="Arial"/>
            </a:endParaRPr>
          </a:p>
        </p:txBody>
      </p:sp>
      <p:sp>
        <p:nvSpPr>
          <p:cNvPr id="401" name="Google Shape;401;p49"/>
          <p:cNvSpPr txBox="1"/>
          <p:nvPr/>
        </p:nvSpPr>
        <p:spPr>
          <a:xfrm>
            <a:off x="5787483" y="574216"/>
            <a:ext cx="4202284" cy="1091358"/>
          </a:xfrm>
          <a:prstGeom prst="rect">
            <a:avLst/>
          </a:prstGeom>
          <a:noFill/>
          <a:ln>
            <a:noFill/>
          </a:ln>
        </p:spPr>
        <p:txBody>
          <a:bodyPr anchorCtr="0" anchor="t" bIns="0" lIns="0" spcFirstLastPara="1" rIns="0" wrap="square" tIns="14000">
            <a:spAutoFit/>
          </a:bodyPr>
          <a:lstStyle/>
          <a:p>
            <a:pPr indent="72816" lvl="0" marL="14003" marR="5602" rtl="0" algn="l">
              <a:spcBef>
                <a:spcPts val="0"/>
              </a:spcBef>
              <a:spcAft>
                <a:spcPts val="0"/>
              </a:spcAft>
              <a:buNone/>
            </a:pPr>
            <a:r>
              <a:rPr lang="en-US" sz="3500">
                <a:solidFill>
                  <a:schemeClr val="dk1"/>
                </a:solidFill>
                <a:latin typeface="Arial"/>
                <a:ea typeface="Arial"/>
                <a:cs typeface="Arial"/>
                <a:sym typeface="Arial"/>
              </a:rPr>
              <a:t>system	is	G.S.M.	its  speciale</a:t>
            </a:r>
            <a:endParaRPr sz="3500">
              <a:solidFill>
                <a:schemeClr val="dk1"/>
              </a:solidFill>
              <a:latin typeface="Arial"/>
              <a:ea typeface="Arial"/>
              <a:cs typeface="Arial"/>
              <a:sym typeface="Arial"/>
            </a:endParaRPr>
          </a:p>
        </p:txBody>
      </p:sp>
      <p:sp>
        <p:nvSpPr>
          <p:cNvPr id="402" name="Google Shape;402;p49"/>
          <p:cNvSpPr txBox="1"/>
          <p:nvPr/>
        </p:nvSpPr>
        <p:spPr>
          <a:xfrm>
            <a:off x="7528045" y="1112018"/>
            <a:ext cx="2460027"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mobile”	was</a:t>
            </a:r>
            <a:endParaRPr sz="3500">
              <a:solidFill>
                <a:schemeClr val="dk1"/>
              </a:solidFill>
              <a:latin typeface="Arial"/>
              <a:ea typeface="Arial"/>
              <a:cs typeface="Arial"/>
              <a:sym typeface="Arial"/>
            </a:endParaRPr>
          </a:p>
        </p:txBody>
      </p:sp>
      <p:sp>
        <p:nvSpPr>
          <p:cNvPr id="403" name="Google Shape;403;p49"/>
          <p:cNvSpPr txBox="1"/>
          <p:nvPr/>
        </p:nvSpPr>
        <p:spPr>
          <a:xfrm>
            <a:off x="457973" y="1649822"/>
            <a:ext cx="3121776"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founded in 1982.</a:t>
            </a:r>
            <a:endParaRPr sz="3500">
              <a:solidFill>
                <a:schemeClr val="dk1"/>
              </a:solidFill>
              <a:latin typeface="Arial"/>
              <a:ea typeface="Arial"/>
              <a:cs typeface="Arial"/>
              <a:sym typeface="Arial"/>
            </a:endParaRPr>
          </a:p>
        </p:txBody>
      </p:sp>
      <p:sp>
        <p:nvSpPr>
          <p:cNvPr id="404" name="Google Shape;404;p49"/>
          <p:cNvSpPr txBox="1"/>
          <p:nvPr/>
        </p:nvSpPr>
        <p:spPr>
          <a:xfrm>
            <a:off x="85432" y="2299668"/>
            <a:ext cx="3334657" cy="557196"/>
          </a:xfrm>
          <a:prstGeom prst="rect">
            <a:avLst/>
          </a:prstGeom>
          <a:noFill/>
          <a:ln>
            <a:noFill/>
          </a:ln>
        </p:spPr>
        <p:txBody>
          <a:bodyPr anchorCtr="0" anchor="t" bIns="0" lIns="0" spcFirstLastPara="1" rIns="0" wrap="square" tIns="14000">
            <a:spAutoFit/>
          </a:bodyPr>
          <a:lstStyle/>
          <a:p>
            <a:pPr indent="-372488" lvl="0" marL="386491" marR="0" rtl="0" algn="l">
              <a:spcBef>
                <a:spcPts val="0"/>
              </a:spcBef>
              <a:spcAft>
                <a:spcPts val="0"/>
              </a:spcAft>
              <a:buClr>
                <a:schemeClr val="dk1"/>
              </a:buClr>
              <a:buSzPts val="3500"/>
              <a:buFont typeface="Arial"/>
              <a:buChar char="•"/>
            </a:pPr>
            <a:r>
              <a:rPr lang="en-US" sz="3500">
                <a:solidFill>
                  <a:schemeClr val="dk1"/>
                </a:solidFill>
                <a:latin typeface="Arial"/>
                <a:ea typeface="Arial"/>
                <a:cs typeface="Arial"/>
                <a:sym typeface="Arial"/>
              </a:rPr>
              <a:t>Its	name	soon</a:t>
            </a:r>
            <a:endParaRPr sz="3500">
              <a:solidFill>
                <a:schemeClr val="dk1"/>
              </a:solidFill>
              <a:latin typeface="Arial"/>
              <a:ea typeface="Arial"/>
              <a:cs typeface="Arial"/>
              <a:sym typeface="Arial"/>
            </a:endParaRPr>
          </a:p>
        </p:txBody>
      </p:sp>
      <p:sp>
        <p:nvSpPr>
          <p:cNvPr id="405" name="Google Shape;405;p49"/>
          <p:cNvSpPr txBox="1"/>
          <p:nvPr/>
        </p:nvSpPr>
        <p:spPr>
          <a:xfrm>
            <a:off x="3684277" y="2299668"/>
            <a:ext cx="2254148"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changed	as</a:t>
            </a:r>
            <a:endParaRPr sz="3500">
              <a:solidFill>
                <a:schemeClr val="dk1"/>
              </a:solidFill>
              <a:latin typeface="Arial"/>
              <a:ea typeface="Arial"/>
              <a:cs typeface="Arial"/>
              <a:sym typeface="Arial"/>
            </a:endParaRPr>
          </a:p>
        </p:txBody>
      </p:sp>
      <p:sp>
        <p:nvSpPr>
          <p:cNvPr id="406" name="Google Shape;406;p49"/>
          <p:cNvSpPr txBox="1"/>
          <p:nvPr/>
        </p:nvSpPr>
        <p:spPr>
          <a:xfrm>
            <a:off x="6202315" y="2299668"/>
            <a:ext cx="1390024"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“Global</a:t>
            </a:r>
            <a:endParaRPr sz="3500">
              <a:solidFill>
                <a:schemeClr val="dk1"/>
              </a:solidFill>
              <a:latin typeface="Arial"/>
              <a:ea typeface="Arial"/>
              <a:cs typeface="Arial"/>
              <a:sym typeface="Arial"/>
            </a:endParaRPr>
          </a:p>
        </p:txBody>
      </p:sp>
      <p:sp>
        <p:nvSpPr>
          <p:cNvPr id="407" name="Google Shape;407;p49"/>
          <p:cNvSpPr txBox="1"/>
          <p:nvPr/>
        </p:nvSpPr>
        <p:spPr>
          <a:xfrm>
            <a:off x="457973" y="2837469"/>
            <a:ext cx="4966972"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mobile	communications”,</a:t>
            </a:r>
            <a:endParaRPr sz="3500">
              <a:solidFill>
                <a:schemeClr val="dk1"/>
              </a:solidFill>
              <a:latin typeface="Arial"/>
              <a:ea typeface="Arial"/>
              <a:cs typeface="Arial"/>
              <a:sym typeface="Arial"/>
            </a:endParaRPr>
          </a:p>
        </p:txBody>
      </p:sp>
      <p:sp>
        <p:nvSpPr>
          <p:cNvPr id="408" name="Google Shape;408;p49"/>
          <p:cNvSpPr txBox="1"/>
          <p:nvPr/>
        </p:nvSpPr>
        <p:spPr>
          <a:xfrm>
            <a:off x="5761389" y="2837469"/>
            <a:ext cx="834715"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with</a:t>
            </a:r>
            <a:endParaRPr sz="3500">
              <a:solidFill>
                <a:schemeClr val="dk1"/>
              </a:solidFill>
              <a:latin typeface="Arial"/>
              <a:ea typeface="Arial"/>
              <a:cs typeface="Arial"/>
              <a:sym typeface="Arial"/>
            </a:endParaRPr>
          </a:p>
        </p:txBody>
      </p:sp>
      <p:sp>
        <p:nvSpPr>
          <p:cNvPr id="409" name="Google Shape;409;p49"/>
          <p:cNvSpPr txBox="1"/>
          <p:nvPr/>
        </p:nvSpPr>
        <p:spPr>
          <a:xfrm>
            <a:off x="6931786" y="2837469"/>
            <a:ext cx="2319974"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specification</a:t>
            </a:r>
            <a:endParaRPr sz="3500">
              <a:solidFill>
                <a:schemeClr val="dk1"/>
              </a:solidFill>
              <a:latin typeface="Arial"/>
              <a:ea typeface="Arial"/>
              <a:cs typeface="Arial"/>
              <a:sym typeface="Arial"/>
            </a:endParaRPr>
          </a:p>
        </p:txBody>
      </p:sp>
      <p:sp>
        <p:nvSpPr>
          <p:cNvPr id="410" name="Google Shape;410;p49"/>
          <p:cNvSpPr txBox="1"/>
          <p:nvPr/>
        </p:nvSpPr>
        <p:spPr>
          <a:xfrm>
            <a:off x="7855630" y="2299668"/>
            <a:ext cx="2133004" cy="1091358"/>
          </a:xfrm>
          <a:prstGeom prst="rect">
            <a:avLst/>
          </a:prstGeom>
          <a:noFill/>
          <a:ln>
            <a:noFill/>
          </a:ln>
        </p:spPr>
        <p:txBody>
          <a:bodyPr anchorCtr="0" anchor="t" bIns="0" lIns="0" spcFirstLastPara="1" rIns="0" wrap="square" tIns="14000">
            <a:spAutoFit/>
          </a:bodyPr>
          <a:lstStyle/>
          <a:p>
            <a:pPr indent="0" lvl="0" marL="0" marR="5602" rtl="0" algn="r">
              <a:spcBef>
                <a:spcPts val="0"/>
              </a:spcBef>
              <a:spcAft>
                <a:spcPts val="0"/>
              </a:spcAft>
              <a:buNone/>
            </a:pPr>
            <a:r>
              <a:rPr lang="en-US" sz="3500">
                <a:solidFill>
                  <a:schemeClr val="dk1"/>
                </a:solidFill>
                <a:latin typeface="Arial"/>
                <a:ea typeface="Arial"/>
                <a:cs typeface="Arial"/>
                <a:sym typeface="Arial"/>
              </a:rPr>
              <a:t>system	for</a:t>
            </a:r>
            <a:endParaRPr sz="3500">
              <a:solidFill>
                <a:schemeClr val="dk1"/>
              </a:solidFill>
              <a:latin typeface="Arial"/>
              <a:ea typeface="Arial"/>
              <a:cs typeface="Arial"/>
              <a:sym typeface="Arial"/>
            </a:endParaRPr>
          </a:p>
          <a:p>
            <a:pPr indent="0" lvl="0" marL="0" marR="5602" rtl="0" algn="r">
              <a:spcBef>
                <a:spcPts val="0"/>
              </a:spcBef>
              <a:spcAft>
                <a:spcPts val="0"/>
              </a:spcAft>
              <a:buNone/>
            </a:pPr>
            <a:r>
              <a:rPr lang="en-US" sz="3500">
                <a:solidFill>
                  <a:schemeClr val="dk1"/>
                </a:solidFill>
                <a:latin typeface="Arial"/>
                <a:ea typeface="Arial"/>
                <a:cs typeface="Arial"/>
                <a:sym typeface="Arial"/>
              </a:rPr>
              <a:t>of</a:t>
            </a:r>
            <a:endParaRPr sz="3500">
              <a:solidFill>
                <a:schemeClr val="dk1"/>
              </a:solidFill>
              <a:latin typeface="Arial"/>
              <a:ea typeface="Arial"/>
              <a:cs typeface="Arial"/>
              <a:sym typeface="Arial"/>
            </a:endParaRPr>
          </a:p>
        </p:txBody>
      </p:sp>
      <p:sp>
        <p:nvSpPr>
          <p:cNvPr id="411" name="Google Shape;411;p49"/>
          <p:cNvSpPr txBox="1"/>
          <p:nvPr/>
        </p:nvSpPr>
        <p:spPr>
          <a:xfrm>
            <a:off x="457973" y="3373870"/>
            <a:ext cx="4936160"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procedures	designed</a:t>
            </a:r>
            <a:endParaRPr sz="3500">
              <a:solidFill>
                <a:schemeClr val="dk1"/>
              </a:solidFill>
              <a:latin typeface="Arial"/>
              <a:ea typeface="Arial"/>
              <a:cs typeface="Arial"/>
              <a:sym typeface="Arial"/>
            </a:endParaRPr>
          </a:p>
        </p:txBody>
      </p:sp>
      <p:sp>
        <p:nvSpPr>
          <p:cNvPr id="412" name="Google Shape;412;p49"/>
          <p:cNvSpPr txBox="1"/>
          <p:nvPr/>
        </p:nvSpPr>
        <p:spPr>
          <a:xfrm>
            <a:off x="6567899" y="3373870"/>
            <a:ext cx="3423590"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by	European</a:t>
            </a:r>
            <a:endParaRPr sz="3500">
              <a:solidFill>
                <a:schemeClr val="dk1"/>
              </a:solidFill>
              <a:latin typeface="Arial"/>
              <a:ea typeface="Arial"/>
              <a:cs typeface="Arial"/>
              <a:sym typeface="Arial"/>
            </a:endParaRPr>
          </a:p>
        </p:txBody>
      </p:sp>
      <p:sp>
        <p:nvSpPr>
          <p:cNvPr id="413" name="Google Shape;413;p49"/>
          <p:cNvSpPr txBox="1"/>
          <p:nvPr/>
        </p:nvSpPr>
        <p:spPr>
          <a:xfrm>
            <a:off x="85431" y="3911673"/>
            <a:ext cx="9902432" cy="3348386"/>
          </a:xfrm>
          <a:prstGeom prst="rect">
            <a:avLst/>
          </a:prstGeom>
          <a:noFill/>
          <a:ln>
            <a:noFill/>
          </a:ln>
        </p:spPr>
        <p:txBody>
          <a:bodyPr anchorCtr="0" anchor="t" bIns="0" lIns="0" spcFirstLastPara="1" rIns="0" wrap="square" tIns="14000">
            <a:spAutoFit/>
          </a:bodyPr>
          <a:lstStyle/>
          <a:p>
            <a:pPr indent="0" lvl="0" marL="386491" marR="6302" rtl="0" algn="just">
              <a:spcBef>
                <a:spcPts val="0"/>
              </a:spcBef>
              <a:spcAft>
                <a:spcPts val="0"/>
              </a:spcAft>
              <a:buNone/>
            </a:pPr>
            <a:r>
              <a:rPr lang="en-US" sz="3500">
                <a:solidFill>
                  <a:schemeClr val="dk1"/>
                </a:solidFill>
                <a:latin typeface="Arial"/>
                <a:ea typeface="Arial"/>
                <a:cs typeface="Arial"/>
                <a:sym typeface="Arial"/>
              </a:rPr>
              <a:t>Telecommunications standards Institute (ETSI) after  that the universal mobile Telecommunication  systems (UMTS) add new standards to G.S.M.</a:t>
            </a:r>
            <a:endParaRPr sz="3500">
              <a:solidFill>
                <a:schemeClr val="dk1"/>
              </a:solidFill>
              <a:latin typeface="Arial"/>
              <a:ea typeface="Arial"/>
              <a:cs typeface="Arial"/>
              <a:sym typeface="Arial"/>
            </a:endParaRPr>
          </a:p>
          <a:p>
            <a:pPr indent="-372488" lvl="0" marL="386491" marR="5602" rtl="0" algn="just">
              <a:spcBef>
                <a:spcPts val="882"/>
              </a:spcBef>
              <a:spcAft>
                <a:spcPts val="0"/>
              </a:spcAft>
              <a:buClr>
                <a:schemeClr val="dk1"/>
              </a:buClr>
              <a:buSzPts val="3500"/>
              <a:buFont typeface="Arial"/>
              <a:buChar char="•"/>
            </a:pPr>
            <a:r>
              <a:rPr lang="en-US" sz="3500">
                <a:solidFill>
                  <a:schemeClr val="dk1"/>
                </a:solidFill>
                <a:latin typeface="Arial"/>
                <a:ea typeface="Arial"/>
                <a:cs typeface="Arial"/>
                <a:sym typeface="Arial"/>
              </a:rPr>
              <a:t>The GSM standard for mobile telecommunication  through a cellular network at data rates of up to  14.4kbps and uses time-slices of 577 μs.</a:t>
            </a:r>
            <a:endParaRPr sz="3500">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0"/>
          <p:cNvSpPr txBox="1"/>
          <p:nvPr/>
        </p:nvSpPr>
        <p:spPr>
          <a:xfrm>
            <a:off x="85433" y="37814"/>
            <a:ext cx="9905233" cy="5605414"/>
          </a:xfrm>
          <a:prstGeom prst="rect">
            <a:avLst/>
          </a:prstGeom>
          <a:noFill/>
          <a:ln>
            <a:noFill/>
          </a:ln>
        </p:spPr>
        <p:txBody>
          <a:bodyPr anchorCtr="0" anchor="t" bIns="0" lIns="0" spcFirstLastPara="1" rIns="0" wrap="square" tIns="14000">
            <a:spAutoFit/>
          </a:bodyPr>
          <a:lstStyle/>
          <a:p>
            <a:pPr indent="-372488" lvl="0" marL="386491" marR="5602" rtl="0" algn="just">
              <a:spcBef>
                <a:spcPts val="0"/>
              </a:spcBef>
              <a:spcAft>
                <a:spcPts val="0"/>
              </a:spcAft>
              <a:buClr>
                <a:schemeClr val="dk1"/>
              </a:buClr>
              <a:buSzPts val="3500"/>
              <a:buFont typeface="Arial"/>
              <a:buChar char="•"/>
            </a:pPr>
            <a:r>
              <a:rPr lang="en-US" sz="3500">
                <a:solidFill>
                  <a:schemeClr val="dk1"/>
                </a:solidFill>
                <a:latin typeface="Arial"/>
                <a:ea typeface="Arial"/>
                <a:cs typeface="Arial"/>
                <a:sym typeface="Arial"/>
              </a:rPr>
              <a:t>GSM 900 standard was founded in 1988 by GSM  which uses GMSK (Gaussian Minimum Shift Keying)  modulation for transmitting 1s and 0s.</a:t>
            </a:r>
            <a:endParaRPr sz="3500">
              <a:solidFill>
                <a:schemeClr val="dk1"/>
              </a:solidFill>
              <a:latin typeface="Arial"/>
              <a:ea typeface="Arial"/>
              <a:cs typeface="Arial"/>
              <a:sym typeface="Arial"/>
            </a:endParaRPr>
          </a:p>
          <a:p>
            <a:pPr indent="-372488" lvl="0" marL="386491" marR="9103" rtl="0" algn="just">
              <a:spcBef>
                <a:spcPts val="871"/>
              </a:spcBef>
              <a:spcAft>
                <a:spcPts val="0"/>
              </a:spcAft>
              <a:buClr>
                <a:schemeClr val="dk1"/>
              </a:buClr>
              <a:buSzPts val="3500"/>
              <a:buFont typeface="Arial"/>
              <a:buChar char="•"/>
            </a:pPr>
            <a:r>
              <a:rPr lang="en-US" sz="3500">
                <a:solidFill>
                  <a:schemeClr val="dk1"/>
                </a:solidFill>
                <a:latin typeface="Arial"/>
                <a:ea typeface="Arial"/>
                <a:cs typeface="Arial"/>
                <a:sym typeface="Arial"/>
              </a:rPr>
              <a:t>The primary goal of G.S.M was to provide a mobile  phone system that allows users to roam seamlessly  and provide voice services compatible to ISDN and  PSTN systems.</a:t>
            </a:r>
            <a:endParaRPr sz="3500">
              <a:solidFill>
                <a:schemeClr val="dk1"/>
              </a:solidFill>
              <a:latin typeface="Arial"/>
              <a:ea typeface="Arial"/>
              <a:cs typeface="Arial"/>
              <a:sym typeface="Arial"/>
            </a:endParaRPr>
          </a:p>
          <a:p>
            <a:pPr indent="-372488" lvl="0" marL="386491" marR="5602" rtl="0" algn="just">
              <a:spcBef>
                <a:spcPts val="871"/>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a:t>
            </a:r>
            <a:r>
              <a:rPr lang="en-US" sz="3500">
                <a:solidFill>
                  <a:schemeClr val="dk1"/>
                </a:solidFill>
                <a:latin typeface="Arial"/>
                <a:ea typeface="Arial"/>
                <a:cs typeface="Arial"/>
                <a:sym typeface="Arial"/>
              </a:rPr>
              <a:t>There are several versions in GSM depending on  various standards and different uplink and downlink  frequencies.</a:t>
            </a:r>
            <a:endParaRPr sz="3500">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1"/>
          <p:cNvSpPr txBox="1"/>
          <p:nvPr/>
        </p:nvSpPr>
        <p:spPr>
          <a:xfrm>
            <a:off x="85433" y="37814"/>
            <a:ext cx="9905233" cy="5079629"/>
          </a:xfrm>
          <a:prstGeom prst="rect">
            <a:avLst/>
          </a:prstGeom>
          <a:noFill/>
          <a:ln>
            <a:noFill/>
          </a:ln>
        </p:spPr>
        <p:txBody>
          <a:bodyPr anchorCtr="0" anchor="t" bIns="0" lIns="0" spcFirstLastPara="1" rIns="0" wrap="square" tIns="14000">
            <a:spAutoFit/>
          </a:bodyPr>
          <a:lstStyle/>
          <a:p>
            <a:pPr indent="-372488" lvl="0" marL="386491" marR="5602" rtl="0" algn="just">
              <a:spcBef>
                <a:spcPts val="0"/>
              </a:spcBef>
              <a:spcAft>
                <a:spcPts val="0"/>
              </a:spcAft>
              <a:buClr>
                <a:schemeClr val="dk1"/>
              </a:buClr>
              <a:buSzPts val="3500"/>
              <a:buFont typeface="Arial"/>
              <a:buChar char="•"/>
            </a:pPr>
            <a:r>
              <a:rPr lang="en-US" sz="3500">
                <a:solidFill>
                  <a:schemeClr val="dk1"/>
                </a:solidFill>
                <a:latin typeface="Arial"/>
                <a:ea typeface="Arial"/>
                <a:cs typeface="Arial"/>
                <a:sym typeface="Arial"/>
              </a:rPr>
              <a:t>GSM 900-it is initial version of GSM developed in  Europe using 890-915 MHz uplink and 935-960mhz  down link frequency.</a:t>
            </a:r>
            <a:endParaRPr sz="3500">
              <a:solidFill>
                <a:schemeClr val="dk1"/>
              </a:solidFill>
              <a:latin typeface="Arial"/>
              <a:ea typeface="Arial"/>
              <a:cs typeface="Arial"/>
              <a:sym typeface="Arial"/>
            </a:endParaRPr>
          </a:p>
          <a:p>
            <a:pPr indent="-372488" lvl="0" marL="386491" marR="7701" rtl="0" algn="just">
              <a:spcBef>
                <a:spcPts val="871"/>
              </a:spcBef>
              <a:spcAft>
                <a:spcPts val="0"/>
              </a:spcAft>
              <a:buClr>
                <a:schemeClr val="dk1"/>
              </a:buClr>
              <a:buSzPts val="3500"/>
              <a:buFont typeface="Arial"/>
              <a:buChar char="•"/>
            </a:pPr>
            <a:r>
              <a:rPr lang="en-US" sz="3500">
                <a:solidFill>
                  <a:schemeClr val="dk1"/>
                </a:solidFill>
                <a:latin typeface="Arial"/>
                <a:ea typeface="Arial"/>
                <a:cs typeface="Arial"/>
                <a:sym typeface="Arial"/>
              </a:rPr>
              <a:t>DCS 1800-digital cellular system is a version of GSM  using 1710-1785 MHz up link and 1805-1880 MHz  down link frequencies.</a:t>
            </a:r>
            <a:endParaRPr sz="3500">
              <a:solidFill>
                <a:schemeClr val="dk1"/>
              </a:solidFill>
              <a:latin typeface="Arial"/>
              <a:ea typeface="Arial"/>
              <a:cs typeface="Arial"/>
              <a:sym typeface="Arial"/>
            </a:endParaRPr>
          </a:p>
          <a:p>
            <a:pPr indent="-372488" lvl="0" marL="386491" marR="8403" rtl="0" algn="just">
              <a:spcBef>
                <a:spcPts val="882"/>
              </a:spcBef>
              <a:spcAft>
                <a:spcPts val="0"/>
              </a:spcAft>
              <a:buClr>
                <a:schemeClr val="dk1"/>
              </a:buClr>
              <a:buSzPts val="3500"/>
              <a:buFont typeface="Arial"/>
              <a:buChar char="•"/>
            </a:pPr>
            <a:r>
              <a:rPr lang="en-US" sz="3500">
                <a:solidFill>
                  <a:schemeClr val="dk1"/>
                </a:solidFill>
                <a:latin typeface="Arial"/>
                <a:ea typeface="Arial"/>
                <a:cs typeface="Arial"/>
                <a:sym typeface="Arial"/>
              </a:rPr>
              <a:t>PCS 1900- personal communication service is a  version of GSM using 1850-1910 MHz uplink and  1930-1990 MHz down link frequencies.</a:t>
            </a:r>
            <a:endParaRPr sz="3500">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2"/>
          <p:cNvSpPr txBox="1"/>
          <p:nvPr/>
        </p:nvSpPr>
        <p:spPr>
          <a:xfrm>
            <a:off x="457974" y="575617"/>
            <a:ext cx="3607059"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additional	services</a:t>
            </a:r>
            <a:endParaRPr sz="3500">
              <a:solidFill>
                <a:schemeClr val="dk1"/>
              </a:solidFill>
              <a:latin typeface="Arial"/>
              <a:ea typeface="Arial"/>
              <a:cs typeface="Arial"/>
              <a:sym typeface="Arial"/>
            </a:endParaRPr>
          </a:p>
        </p:txBody>
      </p:sp>
      <p:sp>
        <p:nvSpPr>
          <p:cNvPr id="429" name="Google Shape;429;p52"/>
          <p:cNvSpPr txBox="1"/>
          <p:nvPr/>
        </p:nvSpPr>
        <p:spPr>
          <a:xfrm>
            <a:off x="85431" y="37814"/>
            <a:ext cx="9901731" cy="1091358"/>
          </a:xfrm>
          <a:prstGeom prst="rect">
            <a:avLst/>
          </a:prstGeom>
          <a:noFill/>
          <a:ln>
            <a:noFill/>
          </a:ln>
        </p:spPr>
        <p:txBody>
          <a:bodyPr anchorCtr="0" anchor="t" bIns="0" lIns="0" spcFirstLastPara="1" rIns="0" wrap="square" tIns="14000">
            <a:spAutoFit/>
          </a:bodyPr>
          <a:lstStyle/>
          <a:p>
            <a:pPr indent="-372488" lvl="0" marL="386491" marR="0" rtl="0" algn="l">
              <a:spcBef>
                <a:spcPts val="0"/>
              </a:spcBef>
              <a:spcAft>
                <a:spcPts val="0"/>
              </a:spcAft>
              <a:buClr>
                <a:schemeClr val="dk1"/>
              </a:buClr>
              <a:buSzPts val="3500"/>
              <a:buFont typeface="Arial"/>
              <a:buChar char="•"/>
            </a:pPr>
            <a:r>
              <a:rPr lang="en-US" sz="3500">
                <a:solidFill>
                  <a:schemeClr val="dk1"/>
                </a:solidFill>
                <a:latin typeface="Arial"/>
                <a:ea typeface="Arial"/>
                <a:cs typeface="Arial"/>
                <a:sym typeface="Arial"/>
              </a:rPr>
              <a:t>GSM-R	(Rail)-this	version	of	GSM	offers	many</a:t>
            </a:r>
            <a:endParaRPr sz="3500">
              <a:solidFill>
                <a:schemeClr val="dk1"/>
              </a:solidFill>
              <a:latin typeface="Arial"/>
              <a:ea typeface="Arial"/>
              <a:cs typeface="Arial"/>
              <a:sym typeface="Arial"/>
            </a:endParaRPr>
          </a:p>
          <a:p>
            <a:pPr indent="0" lvl="0" marL="4268902" marR="0" rtl="0" algn="l">
              <a:spcBef>
                <a:spcPts val="0"/>
              </a:spcBef>
              <a:spcAft>
                <a:spcPts val="0"/>
              </a:spcAft>
              <a:buNone/>
            </a:pPr>
            <a:r>
              <a:rPr lang="en-US" sz="3500">
                <a:solidFill>
                  <a:schemeClr val="dk1"/>
                </a:solidFill>
                <a:latin typeface="Arial"/>
                <a:ea typeface="Arial"/>
                <a:cs typeface="Arial"/>
                <a:sym typeface="Arial"/>
              </a:rPr>
              <a:t>which	are	un-available	with</a:t>
            </a:r>
            <a:endParaRPr sz="3500">
              <a:solidFill>
                <a:schemeClr val="dk1"/>
              </a:solidFill>
              <a:latin typeface="Arial"/>
              <a:ea typeface="Arial"/>
              <a:cs typeface="Arial"/>
              <a:sym typeface="Arial"/>
            </a:endParaRPr>
          </a:p>
        </p:txBody>
      </p:sp>
      <p:sp>
        <p:nvSpPr>
          <p:cNvPr id="430" name="Google Shape;430;p52"/>
          <p:cNvSpPr txBox="1"/>
          <p:nvPr/>
        </p:nvSpPr>
        <p:spPr>
          <a:xfrm>
            <a:off x="85433" y="1113421"/>
            <a:ext cx="9908034" cy="5515646"/>
          </a:xfrm>
          <a:prstGeom prst="rect">
            <a:avLst/>
          </a:prstGeom>
          <a:noFill/>
          <a:ln>
            <a:noFill/>
          </a:ln>
        </p:spPr>
        <p:txBody>
          <a:bodyPr anchorCtr="0" anchor="t" bIns="0" lIns="0" spcFirstLastPara="1" rIns="0" wrap="square" tIns="14000">
            <a:spAutoFit/>
          </a:bodyPr>
          <a:lstStyle/>
          <a:p>
            <a:pPr indent="0" lvl="0" marL="386491" marR="11202" rtl="0" algn="just">
              <a:lnSpc>
                <a:spcPct val="99900"/>
              </a:lnSpc>
              <a:spcBef>
                <a:spcPts val="0"/>
              </a:spcBef>
              <a:spcAft>
                <a:spcPts val="0"/>
              </a:spcAft>
              <a:buNone/>
            </a:pPr>
            <a:r>
              <a:rPr lang="en-US" sz="3500">
                <a:solidFill>
                  <a:schemeClr val="dk1"/>
                </a:solidFill>
                <a:latin typeface="Arial"/>
                <a:ea typeface="Arial"/>
                <a:cs typeface="Arial"/>
                <a:sym typeface="Arial"/>
              </a:rPr>
              <a:t>public GSM. It offers 19 channels for voice and data  traffic .other services are, emergency calls with  acknowledgement, voice group call service, voice  broadcast service etc.</a:t>
            </a:r>
            <a:endParaRPr sz="3500">
              <a:solidFill>
                <a:schemeClr val="dk1"/>
              </a:solidFill>
              <a:latin typeface="Arial"/>
              <a:ea typeface="Arial"/>
              <a:cs typeface="Arial"/>
              <a:sym typeface="Arial"/>
            </a:endParaRPr>
          </a:p>
          <a:p>
            <a:pPr indent="-372488" lvl="0" marL="386491" marR="5602" rtl="0" algn="just">
              <a:spcBef>
                <a:spcPts val="882"/>
              </a:spcBef>
              <a:spcAft>
                <a:spcPts val="0"/>
              </a:spcAft>
              <a:buClr>
                <a:srgbClr val="0000FF"/>
              </a:buClr>
              <a:buSzPts val="3500"/>
              <a:buFont typeface="Arial"/>
              <a:buChar char="•"/>
            </a:pPr>
            <a:r>
              <a:rPr lang="en-US" sz="3500">
                <a:solidFill>
                  <a:srgbClr val="0000FF"/>
                </a:solidFill>
                <a:latin typeface="Times New Roman"/>
                <a:ea typeface="Times New Roman"/>
                <a:cs typeface="Times New Roman"/>
                <a:sym typeface="Times New Roman"/>
              </a:rPr>
              <a:t>EGSM: </a:t>
            </a:r>
            <a:r>
              <a:rPr lang="en-US" sz="3500">
                <a:solidFill>
                  <a:schemeClr val="dk1"/>
                </a:solidFill>
                <a:latin typeface="Arial"/>
                <a:ea typeface="Arial"/>
                <a:cs typeface="Arial"/>
                <a:sym typeface="Arial"/>
              </a:rPr>
              <a:t>Extended  GSM provides an additional  spectrum of 10 MHz on both uplink and down link  channels. So the operating frequency of EGSM is  880-915 MHz uplink and 925-960 MHz downlink.  The additional 10 MHz on each side provides an  additional 50 channels of 200 KHz each.</a:t>
            </a:r>
            <a:endParaRPr sz="3500">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3"/>
          <p:cNvSpPr txBox="1"/>
          <p:nvPr/>
        </p:nvSpPr>
        <p:spPr>
          <a:xfrm>
            <a:off x="85431" y="37815"/>
            <a:ext cx="9908734" cy="3886995"/>
          </a:xfrm>
          <a:prstGeom prst="rect">
            <a:avLst/>
          </a:prstGeom>
          <a:noFill/>
          <a:ln>
            <a:noFill/>
          </a:ln>
        </p:spPr>
        <p:txBody>
          <a:bodyPr anchorCtr="0" anchor="t" bIns="0" lIns="0" spcFirstLastPara="1" rIns="0" wrap="square" tIns="14000">
            <a:spAutoFit/>
          </a:bodyPr>
          <a:lstStyle/>
          <a:p>
            <a:pPr indent="-372488" lvl="0" marL="386491" marR="12603" rtl="0" algn="just">
              <a:lnSpc>
                <a:spcPct val="99900"/>
              </a:lnSpc>
              <a:spcBef>
                <a:spcPts val="0"/>
              </a:spcBef>
              <a:spcAft>
                <a:spcPts val="0"/>
              </a:spcAft>
              <a:buClr>
                <a:schemeClr val="dk1"/>
              </a:buClr>
              <a:buSzPts val="3500"/>
              <a:buFont typeface="Arial"/>
              <a:buChar char="•"/>
            </a:pPr>
            <a:r>
              <a:rPr lang="en-US" sz="3500">
                <a:solidFill>
                  <a:schemeClr val="dk1"/>
                </a:solidFill>
                <a:latin typeface="Arial"/>
                <a:ea typeface="Arial"/>
                <a:cs typeface="Arial"/>
                <a:sym typeface="Arial"/>
              </a:rPr>
              <a:t>EGSM communication frequency spectrum lies in  three bands 900/1800/1900 MHz. this is therefore  known as tri-band.</a:t>
            </a:r>
            <a:endParaRPr sz="3500">
              <a:solidFill>
                <a:schemeClr val="dk1"/>
              </a:solidFill>
              <a:latin typeface="Arial"/>
              <a:ea typeface="Arial"/>
              <a:cs typeface="Arial"/>
              <a:sym typeface="Arial"/>
            </a:endParaRPr>
          </a:p>
          <a:p>
            <a:pPr indent="-372488" lvl="0" marL="386491" marR="5602" rtl="0" algn="just">
              <a:lnSpc>
                <a:spcPct val="99900"/>
              </a:lnSpc>
              <a:spcBef>
                <a:spcPts val="888"/>
              </a:spcBef>
              <a:spcAft>
                <a:spcPts val="0"/>
              </a:spcAft>
              <a:buNone/>
            </a:pPr>
            <a:r>
              <a:rPr lang="en-US" sz="3500">
                <a:solidFill>
                  <a:srgbClr val="0000FF"/>
                </a:solidFill>
                <a:latin typeface="Arial"/>
                <a:ea typeface="Arial"/>
                <a:cs typeface="Arial"/>
                <a:sym typeface="Arial"/>
              </a:rPr>
              <a:t>GPRS [GSM Phase 2+ (2.5G)]: </a:t>
            </a:r>
            <a:r>
              <a:rPr lang="en-US" sz="3500">
                <a:solidFill>
                  <a:schemeClr val="dk1"/>
                </a:solidFill>
                <a:latin typeface="Arial"/>
                <a:ea typeface="Arial"/>
                <a:cs typeface="Arial"/>
                <a:sym typeface="Arial"/>
              </a:rPr>
              <a:t>General Packet Radio  Service is a packet oriented service for data  communication of mobile devices and utilizes the  unused channels in TDMA mode in GSM network.</a:t>
            </a:r>
            <a:endParaRPr sz="3500">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4"/>
          <p:cNvSpPr txBox="1"/>
          <p:nvPr/>
        </p:nvSpPr>
        <p:spPr>
          <a:xfrm>
            <a:off x="85433" y="37815"/>
            <a:ext cx="9912235" cy="4323012"/>
          </a:xfrm>
          <a:prstGeom prst="rect">
            <a:avLst/>
          </a:prstGeom>
          <a:noFill/>
          <a:ln>
            <a:noFill/>
          </a:ln>
        </p:spPr>
        <p:txBody>
          <a:bodyPr anchorCtr="0" anchor="t" bIns="0" lIns="0" spcFirstLastPara="1" rIns="0" wrap="square" tIns="14000">
            <a:spAutoFit/>
          </a:bodyPr>
          <a:lstStyle/>
          <a:p>
            <a:pPr indent="-372488" lvl="0" marL="386491" marR="5602" rtl="0" algn="just">
              <a:lnSpc>
                <a:spcPct val="99900"/>
              </a:lnSpc>
              <a:spcBef>
                <a:spcPts val="0"/>
              </a:spcBef>
              <a:spcAft>
                <a:spcPts val="0"/>
              </a:spcAft>
              <a:buNone/>
            </a:pPr>
            <a:r>
              <a:rPr lang="en-US" sz="3500">
                <a:solidFill>
                  <a:srgbClr val="0000FF"/>
                </a:solidFill>
                <a:latin typeface="Arial"/>
                <a:ea typeface="Arial"/>
                <a:cs typeface="Arial"/>
                <a:sym typeface="Arial"/>
              </a:rPr>
              <a:t>EDGE (Enhanced Data rates for GSM Evolution): </a:t>
            </a:r>
            <a:r>
              <a:rPr lang="en-US" sz="3500">
                <a:solidFill>
                  <a:schemeClr val="dk1"/>
                </a:solidFill>
                <a:latin typeface="Arial"/>
                <a:ea typeface="Arial"/>
                <a:cs typeface="Arial"/>
                <a:sym typeface="Arial"/>
              </a:rPr>
              <a:t>It is a  enhancement of GSM phase 2. it uses PSK  modulation for communication for higher rates up  to 48kbps per 200 kHz channel. </a:t>
            </a:r>
            <a:r>
              <a:rPr lang="en-US" sz="3500">
                <a:solidFill>
                  <a:srgbClr val="0000FF"/>
                </a:solidFill>
                <a:latin typeface="Arial"/>
                <a:ea typeface="Arial"/>
                <a:cs typeface="Arial"/>
                <a:sym typeface="Arial"/>
              </a:rPr>
              <a:t>EGPRS (Enhanced  GPRS): </a:t>
            </a:r>
            <a:r>
              <a:rPr lang="en-US" sz="3500">
                <a:solidFill>
                  <a:schemeClr val="dk1"/>
                </a:solidFill>
                <a:latin typeface="Arial"/>
                <a:ea typeface="Arial"/>
                <a:cs typeface="Arial"/>
                <a:sym typeface="Arial"/>
              </a:rPr>
              <a:t>It is an extension of GPRS using  PSK  modulation. It enhances the data communication  rates based on EDGE and uses High Speed Circuit  Switched Data (HSCSD).</a:t>
            </a:r>
            <a:endParaRPr sz="3500">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5"/>
          <p:cNvSpPr txBox="1"/>
          <p:nvPr/>
        </p:nvSpPr>
        <p:spPr>
          <a:xfrm>
            <a:off x="85433" y="37814"/>
            <a:ext cx="9903832" cy="5079629"/>
          </a:xfrm>
          <a:prstGeom prst="rect">
            <a:avLst/>
          </a:prstGeom>
          <a:noFill/>
          <a:ln>
            <a:noFill/>
          </a:ln>
        </p:spPr>
        <p:txBody>
          <a:bodyPr anchorCtr="0" anchor="t" bIns="0" lIns="0" spcFirstLastPara="1" rIns="0" wrap="square" tIns="14000">
            <a:spAutoFit/>
          </a:bodyPr>
          <a:lstStyle/>
          <a:p>
            <a:pPr indent="0" lvl="0" marL="0" marR="0" rtl="0" algn="ctr">
              <a:spcBef>
                <a:spcPts val="0"/>
              </a:spcBef>
              <a:spcAft>
                <a:spcPts val="0"/>
              </a:spcAft>
              <a:buNone/>
            </a:pPr>
            <a:r>
              <a:rPr lang="en-US" sz="3500">
                <a:solidFill>
                  <a:srgbClr val="FF0000"/>
                </a:solidFill>
                <a:latin typeface="Arial"/>
                <a:ea typeface="Arial"/>
                <a:cs typeface="Arial"/>
                <a:sym typeface="Arial"/>
              </a:rPr>
              <a:t>Modulation Methods &amp; Standards for Data and Voice</a:t>
            </a:r>
            <a:endParaRPr sz="3500">
              <a:solidFill>
                <a:schemeClr val="dk1"/>
              </a:solidFill>
              <a:latin typeface="Arial"/>
              <a:ea typeface="Arial"/>
              <a:cs typeface="Arial"/>
              <a:sym typeface="Arial"/>
            </a:endParaRPr>
          </a:p>
          <a:p>
            <a:pPr indent="0" lvl="0" marL="378089" marR="0" rtl="0" algn="ctr">
              <a:spcBef>
                <a:spcPts val="0"/>
              </a:spcBef>
              <a:spcAft>
                <a:spcPts val="0"/>
              </a:spcAft>
              <a:buNone/>
            </a:pPr>
            <a:r>
              <a:rPr lang="en-US" sz="3500">
                <a:solidFill>
                  <a:srgbClr val="FF0000"/>
                </a:solidFill>
                <a:latin typeface="Arial"/>
                <a:ea typeface="Arial"/>
                <a:cs typeface="Arial"/>
                <a:sym typeface="Arial"/>
              </a:rPr>
              <a:t>Communication</a:t>
            </a:r>
            <a:endParaRPr sz="3500">
              <a:solidFill>
                <a:schemeClr val="dk1"/>
              </a:solidFill>
              <a:latin typeface="Arial"/>
              <a:ea typeface="Arial"/>
              <a:cs typeface="Arial"/>
              <a:sym typeface="Arial"/>
            </a:endParaRPr>
          </a:p>
          <a:p>
            <a:pPr indent="-372488" lvl="0" marL="386491" marR="5602" rtl="0" algn="just">
              <a:spcBef>
                <a:spcPts val="871"/>
              </a:spcBef>
              <a:spcAft>
                <a:spcPts val="0"/>
              </a:spcAft>
              <a:buClr>
                <a:schemeClr val="dk1"/>
              </a:buClr>
              <a:buSzPts val="3500"/>
              <a:buFont typeface="Arial"/>
              <a:buChar char="•"/>
            </a:pPr>
            <a:r>
              <a:rPr lang="en-US" sz="3500">
                <a:solidFill>
                  <a:schemeClr val="dk1"/>
                </a:solidFill>
                <a:latin typeface="Arial"/>
                <a:ea typeface="Arial"/>
                <a:cs typeface="Arial"/>
                <a:sym typeface="Arial"/>
              </a:rPr>
              <a:t>Here we describe CDMA based modulation  methods and standards for mobile communication  network used for long distance communication.</a:t>
            </a:r>
            <a:endParaRPr sz="3500">
              <a:solidFill>
                <a:schemeClr val="dk1"/>
              </a:solidFill>
              <a:latin typeface="Arial"/>
              <a:ea typeface="Arial"/>
              <a:cs typeface="Arial"/>
              <a:sym typeface="Arial"/>
            </a:endParaRPr>
          </a:p>
          <a:p>
            <a:pPr indent="-372488" lvl="0" marL="386491" marR="5602" rtl="0" algn="just">
              <a:spcBef>
                <a:spcPts val="882"/>
              </a:spcBef>
              <a:spcAft>
                <a:spcPts val="0"/>
              </a:spcAft>
              <a:buClr>
                <a:schemeClr val="dk1"/>
              </a:buClr>
              <a:buSzPts val="3500"/>
              <a:buFont typeface="Arial"/>
              <a:buChar char="•"/>
            </a:pPr>
            <a:r>
              <a:rPr lang="en-US" sz="3500">
                <a:solidFill>
                  <a:schemeClr val="dk1"/>
                </a:solidFill>
                <a:latin typeface="Arial"/>
                <a:ea typeface="Arial"/>
                <a:cs typeface="Arial"/>
                <a:sym typeface="Arial"/>
              </a:rPr>
              <a:t>In addition to GSM, CDMA is the most popular  mobile communication standard the initial version  of CDMA was 2.5G and most famous  CDMA  standard is CDMA One (IS-95).</a:t>
            </a:r>
            <a:endParaRPr sz="35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grpSp>
        <p:nvGrpSpPr>
          <p:cNvPr id="76" name="Google Shape;76;p11"/>
          <p:cNvGrpSpPr/>
          <p:nvPr/>
        </p:nvGrpSpPr>
        <p:grpSpPr>
          <a:xfrm>
            <a:off x="79248" y="0"/>
            <a:ext cx="9596628" cy="1379219"/>
            <a:chOff x="79247" y="0"/>
            <a:chExt cx="9596628" cy="1379219"/>
          </a:xfrm>
        </p:grpSpPr>
        <p:sp>
          <p:nvSpPr>
            <p:cNvPr id="77" name="Google Shape;77;p11"/>
            <p:cNvSpPr/>
            <p:nvPr/>
          </p:nvSpPr>
          <p:spPr>
            <a:xfrm>
              <a:off x="332231" y="0"/>
              <a:ext cx="9343644" cy="13411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 name="Google Shape;78;p11"/>
            <p:cNvSpPr/>
            <p:nvPr/>
          </p:nvSpPr>
          <p:spPr>
            <a:xfrm>
              <a:off x="79247" y="391668"/>
              <a:ext cx="7659624" cy="987551"/>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 name="Google Shape;79;p11"/>
            <p:cNvSpPr/>
            <p:nvPr/>
          </p:nvSpPr>
          <p:spPr>
            <a:xfrm>
              <a:off x="392112" y="63"/>
              <a:ext cx="9223375" cy="126206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 name="Google Shape;80;p11"/>
            <p:cNvSpPr/>
            <p:nvPr/>
          </p:nvSpPr>
          <p:spPr>
            <a:xfrm>
              <a:off x="392112" y="63"/>
              <a:ext cx="9223375" cy="1262380"/>
            </a:xfrm>
            <a:custGeom>
              <a:rect b="b" l="l" r="r" t="t"/>
              <a:pathLst>
                <a:path extrusionOk="0" h="1262380" w="9223375">
                  <a:moveTo>
                    <a:pt x="0" y="1262062"/>
                  </a:moveTo>
                  <a:lnTo>
                    <a:pt x="9223375" y="1262062"/>
                  </a:lnTo>
                  <a:lnTo>
                    <a:pt x="9223375" y="0"/>
                  </a:lnTo>
                  <a:lnTo>
                    <a:pt x="0" y="0"/>
                  </a:lnTo>
                  <a:lnTo>
                    <a:pt x="0" y="1262062"/>
                  </a:lnTo>
                  <a:close/>
                </a:path>
              </a:pathLst>
            </a:custGeom>
            <a:noFill/>
            <a:ln cap="flat" cmpd="sng" w="12700">
              <a:solidFill>
                <a:srgbClr val="FF690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 name="Google Shape;81;p11"/>
            <p:cNvSpPr/>
            <p:nvPr/>
          </p:nvSpPr>
          <p:spPr>
            <a:xfrm>
              <a:off x="104774" y="400050"/>
              <a:ext cx="7600950" cy="92392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 name="Google Shape;82;p11"/>
          <p:cNvSpPr txBox="1"/>
          <p:nvPr/>
        </p:nvSpPr>
        <p:spPr>
          <a:xfrm>
            <a:off x="699618" y="1918208"/>
            <a:ext cx="8712835" cy="4957121"/>
          </a:xfrm>
          <a:prstGeom prst="rect">
            <a:avLst/>
          </a:prstGeom>
          <a:noFill/>
          <a:ln>
            <a:noFill/>
          </a:ln>
        </p:spPr>
        <p:txBody>
          <a:bodyPr anchorCtr="0" anchor="t" bIns="0" lIns="0" spcFirstLastPara="1" rIns="0" wrap="square" tIns="57775">
            <a:spAutoFit/>
          </a:bodyPr>
          <a:lstStyle/>
          <a:p>
            <a:pPr indent="-323190" lvl="0" marL="335256" marR="317477" rtl="0" algn="l">
              <a:lnSpc>
                <a:spcPct val="108076"/>
              </a:lnSpc>
              <a:spcBef>
                <a:spcPts val="0"/>
              </a:spcBef>
              <a:spcAft>
                <a:spcPts val="0"/>
              </a:spcAft>
              <a:buClr>
                <a:srgbClr val="000080"/>
              </a:buClr>
              <a:buSzPts val="1150"/>
              <a:buFont typeface="Noto Sans Symbols"/>
              <a:buChar char="●"/>
            </a:pPr>
            <a:r>
              <a:rPr lang="en-US" sz="2600">
                <a:solidFill>
                  <a:schemeClr val="dk1"/>
                </a:solidFill>
                <a:latin typeface="Arial"/>
                <a:ea typeface="Arial"/>
                <a:cs typeface="Arial"/>
                <a:sym typeface="Arial"/>
              </a:rPr>
              <a:t>“Mobile computing is associated with mobility of  hardware, data and software in computer applications.”</a:t>
            </a:r>
            <a:endParaRPr sz="2600">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80"/>
              </a:buClr>
              <a:buSzPts val="3600"/>
              <a:buFont typeface="Noto Sans Symbols"/>
              <a:buNone/>
            </a:pPr>
            <a:r>
              <a:t/>
            </a:r>
            <a:endParaRPr sz="3600">
              <a:solidFill>
                <a:schemeClr val="dk1"/>
              </a:solidFill>
              <a:latin typeface="Arial"/>
              <a:ea typeface="Arial"/>
              <a:cs typeface="Arial"/>
              <a:sym typeface="Arial"/>
            </a:endParaRPr>
          </a:p>
          <a:p>
            <a:pPr indent="-323190" lvl="0" marL="335256" marR="400021" rtl="0" algn="l">
              <a:lnSpc>
                <a:spcPct val="108076"/>
              </a:lnSpc>
              <a:spcBef>
                <a:spcPts val="0"/>
              </a:spcBef>
              <a:spcAft>
                <a:spcPts val="0"/>
              </a:spcAft>
              <a:buClr>
                <a:srgbClr val="000080"/>
              </a:buClr>
              <a:buSzPts val="1150"/>
              <a:buFont typeface="Noto Sans Symbols"/>
              <a:buChar char="●"/>
            </a:pPr>
            <a:r>
              <a:rPr lang="en-US" sz="2600">
                <a:solidFill>
                  <a:schemeClr val="dk1"/>
                </a:solidFill>
                <a:latin typeface="Arial"/>
                <a:ea typeface="Arial"/>
                <a:cs typeface="Arial"/>
                <a:sym typeface="Arial"/>
              </a:rPr>
              <a:t>“Information at any time, any place, and in any form.  Whether in the office, at home or virtually any place on  earth.”</a:t>
            </a:r>
            <a:endParaRPr sz="2600">
              <a:solidFill>
                <a:schemeClr val="dk1"/>
              </a:solidFill>
              <a:latin typeface="Arial"/>
              <a:ea typeface="Arial"/>
              <a:cs typeface="Arial"/>
              <a:sym typeface="Arial"/>
            </a:endParaRPr>
          </a:p>
          <a:p>
            <a:pPr indent="0" lvl="0" marL="0" marR="0" rtl="0" algn="l">
              <a:spcBef>
                <a:spcPts val="10"/>
              </a:spcBef>
              <a:spcAft>
                <a:spcPts val="0"/>
              </a:spcAft>
              <a:buClr>
                <a:srgbClr val="000080"/>
              </a:buClr>
              <a:buSzPts val="3600"/>
              <a:buFont typeface="Noto Sans Symbols"/>
              <a:buNone/>
            </a:pPr>
            <a:r>
              <a:t/>
            </a:r>
            <a:endParaRPr sz="3600">
              <a:solidFill>
                <a:schemeClr val="dk1"/>
              </a:solidFill>
              <a:latin typeface="Arial"/>
              <a:ea typeface="Arial"/>
              <a:cs typeface="Arial"/>
              <a:sym typeface="Arial"/>
            </a:endParaRPr>
          </a:p>
          <a:p>
            <a:pPr indent="-323190" lvl="0" marL="335256" marR="5080" rtl="0" algn="l">
              <a:lnSpc>
                <a:spcPct val="108076"/>
              </a:lnSpc>
              <a:spcBef>
                <a:spcPts val="0"/>
              </a:spcBef>
              <a:spcAft>
                <a:spcPts val="0"/>
              </a:spcAft>
              <a:buClr>
                <a:srgbClr val="000080"/>
              </a:buClr>
              <a:buSzPts val="1150"/>
              <a:buFont typeface="Noto Sans Symbols"/>
              <a:buChar char="●"/>
            </a:pPr>
            <a:r>
              <a:rPr lang="en-US" sz="2600">
                <a:solidFill>
                  <a:schemeClr val="dk1"/>
                </a:solidFill>
                <a:latin typeface="Arial"/>
                <a:ea typeface="Arial"/>
                <a:cs typeface="Arial"/>
                <a:sym typeface="Arial"/>
              </a:rPr>
              <a:t>“Mobile computing is the use of computers in a non-static  environment.”</a:t>
            </a:r>
            <a:endParaRPr sz="26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2900">
              <a:solidFill>
                <a:schemeClr val="dk1"/>
              </a:solidFill>
              <a:latin typeface="Arial"/>
              <a:ea typeface="Arial"/>
              <a:cs typeface="Arial"/>
              <a:sym typeface="Arial"/>
            </a:endParaRPr>
          </a:p>
          <a:p>
            <a:pPr indent="0" lvl="0" marL="0" marR="0" rtl="0" algn="l">
              <a:spcBef>
                <a:spcPts val="50"/>
              </a:spcBef>
              <a:spcAft>
                <a:spcPts val="0"/>
              </a:spcAft>
              <a:buNone/>
            </a:pPr>
            <a:r>
              <a:t/>
            </a:r>
            <a:endParaRPr sz="2800">
              <a:solidFill>
                <a:schemeClr val="dk1"/>
              </a:solidFill>
              <a:latin typeface="Arial"/>
              <a:ea typeface="Arial"/>
              <a:cs typeface="Arial"/>
              <a:sym typeface="Arial"/>
            </a:endParaRPr>
          </a:p>
          <a:p>
            <a:pPr indent="-390497" lvl="0" marL="402562" marR="0" rtl="0" algn="l">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Nomadic/Ubiquitous Computing.</a:t>
            </a:r>
            <a:endParaRPr sz="2600">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6"/>
          <p:cNvSpPr txBox="1"/>
          <p:nvPr/>
        </p:nvSpPr>
        <p:spPr>
          <a:xfrm>
            <a:off x="85433" y="37814"/>
            <a:ext cx="9910835" cy="5618238"/>
          </a:xfrm>
          <a:prstGeom prst="rect">
            <a:avLst/>
          </a:prstGeom>
          <a:noFill/>
          <a:ln>
            <a:noFill/>
          </a:ln>
        </p:spPr>
        <p:txBody>
          <a:bodyPr anchorCtr="0" anchor="t" bIns="0" lIns="0" spcFirstLastPara="1" rIns="0" wrap="square" tIns="14000">
            <a:spAutoFit/>
          </a:bodyPr>
          <a:lstStyle/>
          <a:p>
            <a:pPr indent="-372488" lvl="0" marL="386491" marR="12603" rtl="0" algn="just">
              <a:lnSpc>
                <a:spcPct val="99900"/>
              </a:lnSpc>
              <a:spcBef>
                <a:spcPts val="0"/>
              </a:spcBef>
              <a:spcAft>
                <a:spcPts val="0"/>
              </a:spcAft>
              <a:buClr>
                <a:schemeClr val="dk1"/>
              </a:buClr>
              <a:buSzPts val="3500"/>
              <a:buFont typeface="Arial"/>
              <a:buChar char="•"/>
            </a:pPr>
            <a:r>
              <a:rPr lang="en-US" sz="3500">
                <a:solidFill>
                  <a:schemeClr val="dk1"/>
                </a:solidFill>
                <a:latin typeface="Arial"/>
                <a:ea typeface="Arial"/>
                <a:cs typeface="Arial"/>
                <a:sym typeface="Arial"/>
              </a:rPr>
              <a:t>Cdmaone founded in 1991 by QUALCOM, USA. It  operates at 824-849 MHz and transmit analog signal  from multiple sources.The following are some of  the 3G standards based on CDMA;</a:t>
            </a:r>
            <a:endParaRPr sz="3500">
              <a:solidFill>
                <a:schemeClr val="dk1"/>
              </a:solidFill>
              <a:latin typeface="Arial"/>
              <a:ea typeface="Arial"/>
              <a:cs typeface="Arial"/>
              <a:sym typeface="Arial"/>
            </a:endParaRPr>
          </a:p>
          <a:p>
            <a:pPr indent="-372488" lvl="0" marL="386491" marR="5602" rtl="0" algn="just">
              <a:spcBef>
                <a:spcPts val="882"/>
              </a:spcBef>
              <a:spcAft>
                <a:spcPts val="0"/>
              </a:spcAft>
              <a:buNone/>
            </a:pPr>
            <a:r>
              <a:rPr lang="en-US" sz="3500">
                <a:solidFill>
                  <a:srgbClr val="0000FF"/>
                </a:solidFill>
                <a:latin typeface="Arial"/>
                <a:ea typeface="Arial"/>
                <a:cs typeface="Arial"/>
                <a:sym typeface="Arial"/>
              </a:rPr>
              <a:t>3G Partnership Project (3GPP/WCDMA): </a:t>
            </a:r>
            <a:r>
              <a:rPr lang="en-US" sz="3500">
                <a:solidFill>
                  <a:schemeClr val="dk1"/>
                </a:solidFill>
                <a:latin typeface="Arial"/>
                <a:ea typeface="Arial"/>
                <a:cs typeface="Arial"/>
                <a:sym typeface="Arial"/>
              </a:rPr>
              <a:t>It is also  known as Wide CDMA. It supports asynchronous  operations and has a 10ms frame length with 15  slices.</a:t>
            </a:r>
            <a:endParaRPr sz="3500">
              <a:solidFill>
                <a:schemeClr val="dk1"/>
              </a:solidFill>
              <a:latin typeface="Arial"/>
              <a:ea typeface="Arial"/>
              <a:cs typeface="Arial"/>
              <a:sym typeface="Arial"/>
            </a:endParaRPr>
          </a:p>
          <a:p>
            <a:pPr indent="-372488" lvl="0" marL="386491" marR="17504" rtl="0" algn="just">
              <a:spcBef>
                <a:spcPts val="871"/>
              </a:spcBef>
              <a:spcAft>
                <a:spcPts val="0"/>
              </a:spcAft>
              <a:buClr>
                <a:schemeClr val="dk1"/>
              </a:buClr>
              <a:buSzPts val="3500"/>
              <a:buFont typeface="Arial"/>
              <a:buChar char="•"/>
            </a:pPr>
            <a:r>
              <a:rPr lang="en-US" sz="3500">
                <a:solidFill>
                  <a:schemeClr val="dk1"/>
                </a:solidFill>
                <a:latin typeface="Arial"/>
                <a:ea typeface="Arial"/>
                <a:cs typeface="Arial"/>
                <a:sym typeface="Arial"/>
              </a:rPr>
              <a:t>Each frame both uplink and downlink modulated by  QPSK technique and uses Direct sequence of CDMA.</a:t>
            </a:r>
            <a:endParaRPr sz="3500">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7"/>
          <p:cNvSpPr txBox="1"/>
          <p:nvPr/>
        </p:nvSpPr>
        <p:spPr>
          <a:xfrm>
            <a:off x="85433" y="37815"/>
            <a:ext cx="9903832" cy="4528196"/>
          </a:xfrm>
          <a:prstGeom prst="rect">
            <a:avLst/>
          </a:prstGeom>
          <a:noFill/>
          <a:ln>
            <a:noFill/>
          </a:ln>
        </p:spPr>
        <p:txBody>
          <a:bodyPr anchorCtr="0" anchor="t" bIns="0" lIns="0" spcFirstLastPara="1" rIns="0" wrap="square" tIns="14000">
            <a:spAutoFit/>
          </a:bodyPr>
          <a:lstStyle/>
          <a:p>
            <a:pPr indent="-372488" lvl="0" marL="386491" marR="7701" rtl="0" algn="just">
              <a:spcBef>
                <a:spcPts val="0"/>
              </a:spcBef>
              <a:spcAft>
                <a:spcPts val="0"/>
              </a:spcAft>
              <a:buNone/>
            </a:pPr>
            <a:r>
              <a:rPr lang="en-US" sz="3500">
                <a:solidFill>
                  <a:srgbClr val="0000FF"/>
                </a:solidFill>
                <a:latin typeface="Arial"/>
                <a:ea typeface="Arial"/>
                <a:cs typeface="Arial"/>
                <a:sym typeface="Arial"/>
              </a:rPr>
              <a:t>3GPP2: </a:t>
            </a:r>
            <a:r>
              <a:rPr lang="en-US" sz="3500">
                <a:solidFill>
                  <a:schemeClr val="dk1"/>
                </a:solidFill>
                <a:latin typeface="Arial"/>
                <a:ea typeface="Arial"/>
                <a:cs typeface="Arial"/>
                <a:sym typeface="Arial"/>
              </a:rPr>
              <a:t>It is a 3G partnership project 2 started in  2001. it is compatible with CDMA 2000 and CDMA  2000 1x chipping rates.</a:t>
            </a:r>
            <a:endParaRPr sz="3500">
              <a:solidFill>
                <a:schemeClr val="dk1"/>
              </a:solidFill>
              <a:latin typeface="Arial"/>
              <a:ea typeface="Arial"/>
              <a:cs typeface="Arial"/>
              <a:sym typeface="Arial"/>
            </a:endParaRPr>
          </a:p>
          <a:p>
            <a:pPr indent="-372488" lvl="0" marL="386491" marR="5602" rtl="0" algn="just">
              <a:spcBef>
                <a:spcPts val="871"/>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a:t>
            </a:r>
            <a:r>
              <a:rPr lang="en-US" sz="3500">
                <a:solidFill>
                  <a:schemeClr val="dk1"/>
                </a:solidFill>
                <a:latin typeface="Arial"/>
                <a:ea typeface="Arial"/>
                <a:cs typeface="Arial"/>
                <a:sym typeface="Arial"/>
              </a:rPr>
              <a:t>it is mainly used for voice communication, it can  transmit circuit switched as well as packet switched  techniques.</a:t>
            </a:r>
            <a:endParaRPr sz="3500">
              <a:solidFill>
                <a:schemeClr val="dk1"/>
              </a:solidFill>
              <a:latin typeface="Arial"/>
              <a:ea typeface="Arial"/>
              <a:cs typeface="Arial"/>
              <a:sym typeface="Arial"/>
            </a:endParaRPr>
          </a:p>
          <a:p>
            <a:pPr indent="-372488" lvl="0" marL="386491" marR="6302" rtl="0" algn="just">
              <a:spcBef>
                <a:spcPts val="882"/>
              </a:spcBef>
              <a:spcAft>
                <a:spcPts val="0"/>
              </a:spcAft>
              <a:buClr>
                <a:schemeClr val="dk1"/>
              </a:buClr>
              <a:buSzPts val="3500"/>
              <a:buFont typeface="Arial"/>
              <a:buChar char="•"/>
            </a:pPr>
            <a:r>
              <a:rPr lang="en-US" sz="3500">
                <a:solidFill>
                  <a:schemeClr val="dk1"/>
                </a:solidFill>
                <a:latin typeface="Arial"/>
                <a:ea typeface="Arial"/>
                <a:cs typeface="Arial"/>
                <a:sym typeface="Arial"/>
              </a:rPr>
              <a:t>It supports high  data rates  and synchronous  operations.</a:t>
            </a:r>
            <a:endParaRPr sz="3500">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8"/>
          <p:cNvSpPr txBox="1"/>
          <p:nvPr/>
        </p:nvSpPr>
        <p:spPr>
          <a:xfrm>
            <a:off x="589621" y="1788474"/>
            <a:ext cx="9418549" cy="2259562"/>
          </a:xfrm>
          <a:prstGeom prst="rect">
            <a:avLst/>
          </a:prstGeom>
          <a:noFill/>
          <a:ln>
            <a:noFill/>
          </a:ln>
        </p:spPr>
        <p:txBody>
          <a:bodyPr anchorCtr="0" anchor="t" bIns="0" lIns="0" spcFirstLastPara="1" rIns="0" wrap="square" tIns="40600">
            <a:spAutoFit/>
          </a:bodyPr>
          <a:lstStyle/>
          <a:p>
            <a:pPr indent="-309473" lvl="0" marL="323476" marR="5602" rtl="0" algn="l">
              <a:lnSpc>
                <a:spcPct val="118457"/>
              </a:lnSpc>
              <a:spcBef>
                <a:spcPts val="0"/>
              </a:spcBef>
              <a:spcAft>
                <a:spcPts val="0"/>
              </a:spcAft>
              <a:buNone/>
            </a:pPr>
            <a:r>
              <a:rPr lang="en-US" sz="3500">
                <a:solidFill>
                  <a:srgbClr val="0000FF"/>
                </a:solidFill>
                <a:latin typeface="Arial"/>
                <a:ea typeface="Arial"/>
                <a:cs typeface="Arial"/>
                <a:sym typeface="Arial"/>
              </a:rPr>
              <a:t>Universal	Mobile	Telecommunication	System  (UMTS):</a:t>
            </a:r>
            <a:endParaRPr sz="3500">
              <a:solidFill>
                <a:schemeClr val="dk1"/>
              </a:solidFill>
              <a:latin typeface="Arial"/>
              <a:ea typeface="Arial"/>
              <a:cs typeface="Arial"/>
              <a:sym typeface="Arial"/>
            </a:endParaRPr>
          </a:p>
          <a:p>
            <a:pPr indent="-309473" lvl="0" marL="323476" marR="5602" rtl="0" algn="l">
              <a:lnSpc>
                <a:spcPct val="77396"/>
              </a:lnSpc>
              <a:spcBef>
                <a:spcPts val="871"/>
              </a:spcBef>
              <a:spcAft>
                <a:spcPts val="0"/>
              </a:spcAft>
              <a:buNone/>
            </a:pPr>
            <a:r>
              <a:rPr baseline="30000" lang="en-US" sz="5300">
                <a:solidFill>
                  <a:schemeClr val="dk1"/>
                </a:solidFill>
                <a:latin typeface="Arial"/>
                <a:ea typeface="Arial"/>
                <a:cs typeface="Arial"/>
                <a:sym typeface="Arial"/>
              </a:rPr>
              <a:t>– </a:t>
            </a:r>
            <a:r>
              <a:rPr lang="en-US" sz="3500">
                <a:solidFill>
                  <a:schemeClr val="dk1"/>
                </a:solidFill>
                <a:latin typeface="Arial"/>
                <a:ea typeface="Arial"/>
                <a:cs typeface="Arial"/>
                <a:sym typeface="Arial"/>
              </a:rPr>
              <a:t>It supports both 3GPP and 3GPP2 and transmit  the data at the rate 100kbps to2 Mbps.</a:t>
            </a:r>
            <a:endParaRPr sz="3500">
              <a:solidFill>
                <a:schemeClr val="dk1"/>
              </a:solidFill>
              <a:latin typeface="Arial"/>
              <a:ea typeface="Arial"/>
              <a:cs typeface="Arial"/>
              <a:sym typeface="Arial"/>
            </a:endParaRPr>
          </a:p>
        </p:txBody>
      </p:sp>
      <p:sp>
        <p:nvSpPr>
          <p:cNvPr id="461" name="Google Shape;461;p58"/>
          <p:cNvSpPr txBox="1"/>
          <p:nvPr/>
        </p:nvSpPr>
        <p:spPr>
          <a:xfrm>
            <a:off x="589623" y="4103546"/>
            <a:ext cx="3084662" cy="1623310"/>
          </a:xfrm>
          <a:prstGeom prst="rect">
            <a:avLst/>
          </a:prstGeom>
          <a:noFill/>
          <a:ln>
            <a:noFill/>
          </a:ln>
        </p:spPr>
        <p:txBody>
          <a:bodyPr anchorCtr="0" anchor="t" bIns="0" lIns="0" spcFirstLastPara="1" rIns="0" wrap="square" tIns="45500">
            <a:spAutoFit/>
          </a:bodyPr>
          <a:lstStyle/>
          <a:p>
            <a:pPr indent="-309473" lvl="0" marL="323476" marR="5602" rtl="0" algn="l">
              <a:lnSpc>
                <a:spcPct val="77396"/>
              </a:lnSpc>
              <a:spcBef>
                <a:spcPts val="0"/>
              </a:spcBef>
              <a:spcAft>
                <a:spcPts val="0"/>
              </a:spcAft>
              <a:buNone/>
            </a:pPr>
            <a:r>
              <a:rPr baseline="30000" lang="en-US" sz="5300">
                <a:solidFill>
                  <a:schemeClr val="dk1"/>
                </a:solidFill>
                <a:latin typeface="Arial"/>
                <a:ea typeface="Arial"/>
                <a:cs typeface="Arial"/>
                <a:sym typeface="Arial"/>
              </a:rPr>
              <a:t>– </a:t>
            </a:r>
            <a:r>
              <a:rPr lang="en-US" sz="3500">
                <a:solidFill>
                  <a:schemeClr val="dk1"/>
                </a:solidFill>
                <a:latin typeface="Arial"/>
                <a:ea typeface="Arial"/>
                <a:cs typeface="Arial"/>
                <a:sym typeface="Arial"/>
              </a:rPr>
              <a:t>It	combines  transmission,  functions.</a:t>
            </a:r>
            <a:endParaRPr sz="3500">
              <a:solidFill>
                <a:schemeClr val="dk1"/>
              </a:solidFill>
              <a:latin typeface="Arial"/>
              <a:ea typeface="Arial"/>
              <a:cs typeface="Arial"/>
              <a:sym typeface="Arial"/>
            </a:endParaRPr>
          </a:p>
        </p:txBody>
      </p:sp>
      <p:sp>
        <p:nvSpPr>
          <p:cNvPr id="462" name="Google Shape;462;p58"/>
          <p:cNvSpPr txBox="1"/>
          <p:nvPr/>
        </p:nvSpPr>
        <p:spPr>
          <a:xfrm>
            <a:off x="4030939" y="4103548"/>
            <a:ext cx="1670129" cy="1097525"/>
          </a:xfrm>
          <a:prstGeom prst="rect">
            <a:avLst/>
          </a:prstGeom>
          <a:noFill/>
          <a:ln>
            <a:noFill/>
          </a:ln>
        </p:spPr>
        <p:txBody>
          <a:bodyPr anchorCtr="0" anchor="t" bIns="0" lIns="0" spcFirstLastPara="1" rIns="0" wrap="square" tIns="45500">
            <a:spAutoFit/>
          </a:bodyPr>
          <a:lstStyle/>
          <a:p>
            <a:pPr indent="343081" lvl="0" marL="14003" marR="5602" rtl="0" algn="l">
              <a:lnSpc>
                <a:spcPct val="117200"/>
              </a:lnSpc>
              <a:spcBef>
                <a:spcPts val="0"/>
              </a:spcBef>
              <a:spcAft>
                <a:spcPts val="0"/>
              </a:spcAft>
              <a:buNone/>
            </a:pPr>
            <a:r>
              <a:rPr lang="en-US" sz="3500">
                <a:solidFill>
                  <a:schemeClr val="dk1"/>
                </a:solidFill>
                <a:latin typeface="Arial"/>
                <a:ea typeface="Arial"/>
                <a:cs typeface="Arial"/>
                <a:sym typeface="Arial"/>
              </a:rPr>
              <a:t>several  security</a:t>
            </a:r>
            <a:endParaRPr sz="3500">
              <a:solidFill>
                <a:schemeClr val="dk1"/>
              </a:solidFill>
              <a:latin typeface="Arial"/>
              <a:ea typeface="Arial"/>
              <a:cs typeface="Arial"/>
              <a:sym typeface="Arial"/>
            </a:endParaRPr>
          </a:p>
        </p:txBody>
      </p:sp>
      <p:sp>
        <p:nvSpPr>
          <p:cNvPr id="463" name="Google Shape;463;p58"/>
          <p:cNvSpPr txBox="1"/>
          <p:nvPr/>
        </p:nvSpPr>
        <p:spPr>
          <a:xfrm>
            <a:off x="6167807" y="4103548"/>
            <a:ext cx="3840947" cy="1097525"/>
          </a:xfrm>
          <a:prstGeom prst="rect">
            <a:avLst/>
          </a:prstGeom>
          <a:noFill/>
          <a:ln>
            <a:noFill/>
          </a:ln>
        </p:spPr>
        <p:txBody>
          <a:bodyPr anchorCtr="0" anchor="t" bIns="0" lIns="0" spcFirstLastPara="1" rIns="0" wrap="square" tIns="45500">
            <a:spAutoFit/>
          </a:bodyPr>
          <a:lstStyle/>
          <a:p>
            <a:pPr indent="233855" lvl="0" marL="14003" marR="5602" rtl="0" algn="l">
              <a:lnSpc>
                <a:spcPct val="117200"/>
              </a:lnSpc>
              <a:spcBef>
                <a:spcPts val="0"/>
              </a:spcBef>
              <a:spcAft>
                <a:spcPts val="0"/>
              </a:spcAft>
              <a:buNone/>
            </a:pPr>
            <a:r>
              <a:rPr lang="en-US" sz="3500">
                <a:solidFill>
                  <a:schemeClr val="dk1"/>
                </a:solidFill>
                <a:latin typeface="Arial"/>
                <a:ea typeface="Arial"/>
                <a:cs typeface="Arial"/>
                <a:sym typeface="Arial"/>
              </a:rPr>
              <a:t>technologies	for  and	management</a:t>
            </a:r>
            <a:endParaRPr sz="3500">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9"/>
          <p:cNvSpPr txBox="1"/>
          <p:nvPr>
            <p:ph type="title"/>
          </p:nvPr>
        </p:nvSpPr>
        <p:spPr>
          <a:xfrm>
            <a:off x="1275376" y="397694"/>
            <a:ext cx="7643380" cy="1861508"/>
          </a:xfrm>
          <a:prstGeom prst="rect">
            <a:avLst/>
          </a:prstGeom>
          <a:noFill/>
          <a:ln>
            <a:noFill/>
          </a:ln>
        </p:spPr>
        <p:txBody>
          <a:bodyPr anchorCtr="0" anchor="t" bIns="0" lIns="0" spcFirstLastPara="1" rIns="0" wrap="square" tIns="14700">
            <a:spAutoFit/>
          </a:bodyPr>
          <a:lstStyle/>
          <a:p>
            <a:pPr indent="0" lvl="0" marL="14003" rtl="0" algn="l">
              <a:spcBef>
                <a:spcPts val="0"/>
              </a:spcBef>
              <a:spcAft>
                <a:spcPts val="0"/>
              </a:spcAft>
              <a:buNone/>
            </a:pPr>
            <a:r>
              <a:rPr lang="en-US"/>
              <a:t>Key 3G and 4G Parameters</a:t>
            </a:r>
            <a:endParaRPr/>
          </a:p>
        </p:txBody>
      </p:sp>
      <p:graphicFrame>
        <p:nvGraphicFramePr>
          <p:cNvPr id="469" name="Google Shape;469;p59"/>
          <p:cNvGraphicFramePr/>
          <p:nvPr/>
        </p:nvGraphicFramePr>
        <p:xfrm>
          <a:off x="386869" y="1804860"/>
          <a:ext cx="3000000" cy="3000000"/>
        </p:xfrm>
        <a:graphic>
          <a:graphicData uri="http://schemas.openxmlformats.org/drawingml/2006/table">
            <a:tbl>
              <a:tblPr bandRow="1" firstRow="1">
                <a:noFill/>
                <a:tableStyleId>{CE9EC7AB-8BBF-4F8D-B967-1A55A8571159}</a:tableStyleId>
              </a:tblPr>
              <a:tblGrid>
                <a:gridCol w="2997125"/>
                <a:gridCol w="2997125"/>
                <a:gridCol w="2997125"/>
              </a:tblGrid>
              <a:tr h="571425">
                <a:tc>
                  <a:txBody>
                    <a:bodyPr/>
                    <a:lstStyle/>
                    <a:p>
                      <a:pPr indent="0" lvl="0" marL="787400" marR="0" rtl="0" algn="l">
                        <a:lnSpc>
                          <a:spcPct val="100000"/>
                        </a:lnSpc>
                        <a:spcBef>
                          <a:spcPts val="0"/>
                        </a:spcBef>
                        <a:spcAft>
                          <a:spcPts val="0"/>
                        </a:spcAft>
                        <a:buNone/>
                      </a:pPr>
                      <a:r>
                        <a:rPr lang="en-US" sz="3100" u="none" cap="none" strike="noStrike">
                          <a:solidFill>
                            <a:srgbClr val="FF0000"/>
                          </a:solidFill>
                          <a:latin typeface="Arial"/>
                          <a:ea typeface="Arial"/>
                          <a:cs typeface="Arial"/>
                          <a:sym typeface="Arial"/>
                        </a:rPr>
                        <a:t>Attributes</a:t>
                      </a:r>
                      <a:endParaRPr sz="3100" u="none" cap="none" strike="noStrike">
                        <a:latin typeface="Arial"/>
                        <a:ea typeface="Arial"/>
                        <a:cs typeface="Arial"/>
                        <a:sym typeface="Arial"/>
                      </a:endParaRPr>
                    </a:p>
                  </a:txBody>
                  <a:tcPr marT="39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CFF33"/>
                    </a:solidFill>
                  </a:tcPr>
                </a:tc>
                <a:tc>
                  <a:txBody>
                    <a:bodyPr/>
                    <a:lstStyle/>
                    <a:p>
                      <a:pPr indent="0" lvl="0" marL="352425" marR="0" rtl="0" algn="ctr">
                        <a:lnSpc>
                          <a:spcPct val="100000"/>
                        </a:lnSpc>
                        <a:spcBef>
                          <a:spcPts val="0"/>
                        </a:spcBef>
                        <a:spcAft>
                          <a:spcPts val="0"/>
                        </a:spcAft>
                        <a:buNone/>
                      </a:pPr>
                      <a:r>
                        <a:rPr b="1" lang="en-US" sz="3100" u="none" cap="none" strike="noStrike">
                          <a:solidFill>
                            <a:srgbClr val="FF0000"/>
                          </a:solidFill>
                          <a:latin typeface="Arial"/>
                          <a:ea typeface="Arial"/>
                          <a:cs typeface="Arial"/>
                          <a:sym typeface="Arial"/>
                        </a:rPr>
                        <a:t>3G</a:t>
                      </a:r>
                      <a:endParaRPr sz="3100" u="none" cap="none" strike="noStrike">
                        <a:latin typeface="Arial"/>
                        <a:ea typeface="Arial"/>
                        <a:cs typeface="Arial"/>
                        <a:sym typeface="Arial"/>
                      </a:endParaRPr>
                    </a:p>
                  </a:txBody>
                  <a:tcPr marT="39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CFF33"/>
                    </a:solidFill>
                  </a:tcPr>
                </a:tc>
                <a:tc>
                  <a:txBody>
                    <a:bodyPr/>
                    <a:lstStyle/>
                    <a:p>
                      <a:pPr indent="0" lvl="0" marL="103504" marR="0" rtl="0" algn="ctr">
                        <a:lnSpc>
                          <a:spcPct val="100000"/>
                        </a:lnSpc>
                        <a:spcBef>
                          <a:spcPts val="0"/>
                        </a:spcBef>
                        <a:spcAft>
                          <a:spcPts val="0"/>
                        </a:spcAft>
                        <a:buNone/>
                      </a:pPr>
                      <a:r>
                        <a:rPr b="1" lang="en-US" sz="3100" u="none" cap="none" strike="noStrike">
                          <a:solidFill>
                            <a:srgbClr val="FF0000"/>
                          </a:solidFill>
                          <a:latin typeface="Arial"/>
                          <a:ea typeface="Arial"/>
                          <a:cs typeface="Arial"/>
                          <a:sym typeface="Arial"/>
                        </a:rPr>
                        <a:t>4G</a:t>
                      </a:r>
                      <a:endParaRPr sz="3100" u="none" cap="none" strike="noStrike">
                        <a:latin typeface="Arial"/>
                        <a:ea typeface="Arial"/>
                        <a:cs typeface="Arial"/>
                        <a:sym typeface="Arial"/>
                      </a:endParaRPr>
                    </a:p>
                  </a:txBody>
                  <a:tcPr marT="39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CFF33"/>
                    </a:solidFill>
                  </a:tcPr>
                </a:tc>
              </a:tr>
              <a:tr h="674350">
                <a:tc>
                  <a:txBody>
                    <a:bodyPr/>
                    <a:lstStyle/>
                    <a:p>
                      <a:pPr indent="0" lvl="0" marL="344805" marR="0" rtl="0" algn="l">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Major Characteristic</a:t>
                      </a:r>
                      <a:endParaRPr sz="2200" u="none" cap="none" strike="noStrike">
                        <a:latin typeface="Times New Roman"/>
                        <a:ea typeface="Times New Roman"/>
                        <a:cs typeface="Times New Roman"/>
                        <a:sym typeface="Times New Roman"/>
                      </a:endParaRPr>
                    </a:p>
                  </a:txBody>
                  <a:tcPr marT="1589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CE4ED"/>
                    </a:solidFill>
                  </a:tcPr>
                </a:tc>
                <a:tc>
                  <a:txBody>
                    <a:bodyPr/>
                    <a:lstStyle/>
                    <a:p>
                      <a:pPr indent="62229" lvl="0" marL="233045" marR="221615" rtl="0" algn="l">
                        <a:lnSpc>
                          <a:spcPct val="109090"/>
                        </a:lnSpc>
                        <a:spcBef>
                          <a:spcPts val="0"/>
                        </a:spcBef>
                        <a:spcAft>
                          <a:spcPts val="0"/>
                        </a:spcAft>
                        <a:buNone/>
                      </a:pPr>
                      <a:r>
                        <a:rPr lang="en-US" sz="2200" u="none" cap="none" strike="noStrike">
                          <a:latin typeface="Times New Roman"/>
                          <a:ea typeface="Times New Roman"/>
                          <a:cs typeface="Times New Roman"/>
                          <a:sym typeface="Times New Roman"/>
                        </a:rPr>
                        <a:t>Predominantly voice-  data as add-on</a:t>
                      </a:r>
                      <a:endParaRPr sz="2200" u="none" cap="none" strike="noStrike">
                        <a:latin typeface="Times New Roman"/>
                        <a:ea typeface="Times New Roman"/>
                        <a:cs typeface="Times New Roman"/>
                        <a:sym typeface="Times New Roman"/>
                      </a:endParaRPr>
                    </a:p>
                  </a:txBody>
                  <a:tcPr marT="2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CE4ED"/>
                    </a:solidFill>
                  </a:tcPr>
                </a:tc>
                <a:tc>
                  <a:txBody>
                    <a:bodyPr/>
                    <a:lstStyle/>
                    <a:p>
                      <a:pPr indent="0" lvl="0" marL="65405" marR="0" rtl="0" algn="l">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Converged data and VoIP</a:t>
                      </a:r>
                      <a:endParaRPr sz="2200" u="none" cap="none" strike="noStrike">
                        <a:latin typeface="Times New Roman"/>
                        <a:ea typeface="Times New Roman"/>
                        <a:cs typeface="Times New Roman"/>
                        <a:sym typeface="Times New Roman"/>
                      </a:endParaRPr>
                    </a:p>
                  </a:txBody>
                  <a:tcPr marT="1589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CE4ED"/>
                    </a:solidFill>
                  </a:tcPr>
                </a:tc>
              </a:tr>
              <a:tr h="1010475">
                <a:tc>
                  <a:txBody>
                    <a:bodyPr/>
                    <a:lstStyle/>
                    <a:p>
                      <a:pPr indent="0" lvl="0" marL="0" marR="0" rtl="0" algn="l">
                        <a:lnSpc>
                          <a:spcPct val="100000"/>
                        </a:lnSpc>
                        <a:spcBef>
                          <a:spcPts val="0"/>
                        </a:spcBef>
                        <a:spcAft>
                          <a:spcPts val="0"/>
                        </a:spcAft>
                        <a:buNone/>
                      </a:pPr>
                      <a:r>
                        <a:t/>
                      </a:r>
                      <a:endParaRPr sz="2200" u="none" cap="none" strike="noStrike">
                        <a:latin typeface="Times New Roman"/>
                        <a:ea typeface="Times New Roman"/>
                        <a:cs typeface="Times New Roman"/>
                        <a:sym typeface="Times New Roman"/>
                      </a:endParaRPr>
                    </a:p>
                    <a:p>
                      <a:pPr indent="0" lvl="0" marL="287020" marR="0" rtl="0" algn="l">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Network Architecture</a:t>
                      </a:r>
                      <a:endParaRPr sz="2200" u="none" cap="none" strike="noStrike">
                        <a:latin typeface="Times New Roman"/>
                        <a:ea typeface="Times New Roman"/>
                        <a:cs typeface="Times New Roman"/>
                        <a:sym typeface="Times New Roman"/>
                      </a:endParaRPr>
                    </a:p>
                  </a:txBody>
                  <a:tcPr marT="4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F3F7"/>
                    </a:solidFill>
                  </a:tcPr>
                </a:tc>
                <a:tc>
                  <a:txBody>
                    <a:bodyPr/>
                    <a:lstStyle/>
                    <a:p>
                      <a:pPr indent="0" lvl="0" marL="0" marR="0" rtl="0" algn="l">
                        <a:lnSpc>
                          <a:spcPct val="100000"/>
                        </a:lnSpc>
                        <a:spcBef>
                          <a:spcPts val="0"/>
                        </a:spcBef>
                        <a:spcAft>
                          <a:spcPts val="0"/>
                        </a:spcAft>
                        <a:buNone/>
                      </a:pPr>
                      <a:r>
                        <a:t/>
                      </a:r>
                      <a:endParaRPr sz="2200" u="none" cap="none" strike="noStrike">
                        <a:latin typeface="Times New Roman"/>
                        <a:ea typeface="Times New Roman"/>
                        <a:cs typeface="Times New Roman"/>
                        <a:sym typeface="Times New Roman"/>
                      </a:endParaRPr>
                    </a:p>
                    <a:p>
                      <a:pPr indent="0" lvl="0" marL="311785" marR="0" rtl="0" algn="l">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Wide area Cell based</a:t>
                      </a:r>
                      <a:endParaRPr sz="2200" u="none" cap="none" strike="noStrike">
                        <a:latin typeface="Times New Roman"/>
                        <a:ea typeface="Times New Roman"/>
                        <a:cs typeface="Times New Roman"/>
                        <a:sym typeface="Times New Roman"/>
                      </a:endParaRPr>
                    </a:p>
                  </a:txBody>
                  <a:tcPr marT="4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F3F7"/>
                    </a:solidFill>
                  </a:tcPr>
                </a:tc>
                <a:tc>
                  <a:txBody>
                    <a:bodyPr/>
                    <a:lstStyle/>
                    <a:p>
                      <a:pPr indent="0" lvl="0" marL="187325" marR="177800" rtl="0" algn="l">
                        <a:lnSpc>
                          <a:spcPct val="109090"/>
                        </a:lnSpc>
                        <a:spcBef>
                          <a:spcPts val="0"/>
                        </a:spcBef>
                        <a:spcAft>
                          <a:spcPts val="0"/>
                        </a:spcAft>
                        <a:buNone/>
                      </a:pPr>
                      <a:r>
                        <a:rPr lang="en-US" sz="2200" u="none" cap="none" strike="noStrike">
                          <a:latin typeface="Times New Roman"/>
                          <a:ea typeface="Times New Roman"/>
                          <a:cs typeface="Times New Roman"/>
                          <a:sym typeface="Times New Roman"/>
                        </a:rPr>
                        <a:t>Hybrid – integration of  Wireless Lan (Wi-Fi),  Blue Tooth, Wide Area</a:t>
                      </a:r>
                      <a:endParaRPr sz="2200" u="none" cap="none" strike="noStrike">
                        <a:latin typeface="Times New Roman"/>
                        <a:ea typeface="Times New Roman"/>
                        <a:cs typeface="Times New Roman"/>
                        <a:sym typeface="Times New Roman"/>
                      </a:endParaRPr>
                    </a:p>
                  </a:txBody>
                  <a:tcPr marT="2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F3F7"/>
                    </a:solidFill>
                  </a:tcPr>
                </a:tc>
              </a:tr>
              <a:tr h="486125">
                <a:tc>
                  <a:txBody>
                    <a:bodyPr/>
                    <a:lstStyle/>
                    <a:p>
                      <a:pPr indent="0" lvl="0" marL="553720" marR="0" rtl="0" algn="l">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Frequency Band</a:t>
                      </a:r>
                      <a:endParaRPr sz="2200" u="none" cap="none" strike="noStrike">
                        <a:latin typeface="Times New Roman"/>
                        <a:ea typeface="Times New Roman"/>
                        <a:cs typeface="Times New Roman"/>
                        <a:sym typeface="Times New Roman"/>
                      </a:endParaRPr>
                    </a:p>
                  </a:txBody>
                  <a:tcPr marT="65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CE4ED"/>
                    </a:solidFill>
                  </a:tcPr>
                </a:tc>
                <a:tc>
                  <a:txBody>
                    <a:bodyPr/>
                    <a:lstStyle/>
                    <a:p>
                      <a:pPr indent="0" lvl="0" marL="694690" marR="0" rtl="0" algn="l">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1.6 - 2.5 GHz</a:t>
                      </a:r>
                      <a:endParaRPr sz="2200" u="none" cap="none" strike="noStrike">
                        <a:latin typeface="Times New Roman"/>
                        <a:ea typeface="Times New Roman"/>
                        <a:cs typeface="Times New Roman"/>
                        <a:sym typeface="Times New Roman"/>
                      </a:endParaRPr>
                    </a:p>
                  </a:txBody>
                  <a:tcPr marT="65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CE4ED"/>
                    </a:solidFill>
                  </a:tcPr>
                </a:tc>
                <a:tc>
                  <a:txBody>
                    <a:bodyPr/>
                    <a:lstStyle/>
                    <a:p>
                      <a:pPr indent="0" lvl="0" marL="833119" marR="0" rtl="0" algn="l">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2 – 8 GHz</a:t>
                      </a:r>
                      <a:endParaRPr sz="2200" u="none" cap="none" strike="noStrike">
                        <a:latin typeface="Times New Roman"/>
                        <a:ea typeface="Times New Roman"/>
                        <a:cs typeface="Times New Roman"/>
                        <a:sym typeface="Times New Roman"/>
                      </a:endParaRPr>
                    </a:p>
                  </a:txBody>
                  <a:tcPr marT="658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CE4ED"/>
                    </a:solidFill>
                  </a:tcPr>
                </a:tc>
              </a:tr>
              <a:tr h="486125">
                <a:tc>
                  <a:txBody>
                    <a:bodyPr/>
                    <a:lstStyle/>
                    <a:p>
                      <a:pPr indent="0" lvl="0" marL="831850" marR="0" rtl="0" algn="l">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Bandwidth</a:t>
                      </a:r>
                      <a:endParaRPr sz="2200" u="none" cap="none" strike="noStrike">
                        <a:latin typeface="Times New Roman"/>
                        <a:ea typeface="Times New Roman"/>
                        <a:cs typeface="Times New Roman"/>
                        <a:sym typeface="Times New Roman"/>
                      </a:endParaRPr>
                    </a:p>
                  </a:txBody>
                  <a:tcPr marT="66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F3F7"/>
                    </a:solidFill>
                  </a:tcPr>
                </a:tc>
                <a:tc>
                  <a:txBody>
                    <a:bodyPr/>
                    <a:lstStyle/>
                    <a:p>
                      <a:pPr indent="0" lvl="0" marL="779780" marR="0" rtl="0" algn="l">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5 – 20 MHz</a:t>
                      </a:r>
                      <a:endParaRPr sz="2200" u="none" cap="none" strike="noStrike">
                        <a:latin typeface="Times New Roman"/>
                        <a:ea typeface="Times New Roman"/>
                        <a:cs typeface="Times New Roman"/>
                        <a:sym typeface="Times New Roman"/>
                      </a:endParaRPr>
                    </a:p>
                  </a:txBody>
                  <a:tcPr marT="66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F3F7"/>
                    </a:solidFill>
                  </a:tcPr>
                </a:tc>
                <a:tc>
                  <a:txBody>
                    <a:bodyPr/>
                    <a:lstStyle/>
                    <a:p>
                      <a:pPr indent="0" lvl="0" marL="804545" marR="0" rtl="0" algn="l">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100+ MHz</a:t>
                      </a:r>
                      <a:endParaRPr sz="2200" u="none" cap="none" strike="noStrike">
                        <a:latin typeface="Times New Roman"/>
                        <a:ea typeface="Times New Roman"/>
                        <a:cs typeface="Times New Roman"/>
                        <a:sym typeface="Times New Roman"/>
                      </a:endParaRPr>
                    </a:p>
                  </a:txBody>
                  <a:tcPr marT="66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F3F7"/>
                    </a:solidFill>
                  </a:tcPr>
                </a:tc>
              </a:tr>
              <a:tr h="485975">
                <a:tc>
                  <a:txBody>
                    <a:bodyPr/>
                    <a:lstStyle/>
                    <a:p>
                      <a:pPr indent="0" lvl="0" marL="885189" marR="0" rtl="0" algn="l">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Data Rate</a:t>
                      </a:r>
                      <a:endParaRPr sz="2200" u="none" cap="none" strike="noStrike">
                        <a:latin typeface="Times New Roman"/>
                        <a:ea typeface="Times New Roman"/>
                        <a:cs typeface="Times New Roman"/>
                        <a:sym typeface="Times New Roman"/>
                      </a:endParaRPr>
                    </a:p>
                  </a:txBody>
                  <a:tcPr marT="66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CE4ED"/>
                    </a:solidFill>
                  </a:tcPr>
                </a:tc>
                <a:tc>
                  <a:txBody>
                    <a:bodyPr/>
                    <a:lstStyle/>
                    <a:p>
                      <a:pPr indent="0" lvl="0" marL="347345" marR="0" rtl="0" algn="l">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385 Kbps -	2 Mbps</a:t>
                      </a:r>
                      <a:endParaRPr sz="2200" u="none" cap="none" strike="noStrike">
                        <a:latin typeface="Times New Roman"/>
                        <a:ea typeface="Times New Roman"/>
                        <a:cs typeface="Times New Roman"/>
                        <a:sym typeface="Times New Roman"/>
                      </a:endParaRPr>
                    </a:p>
                  </a:txBody>
                  <a:tcPr marT="66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CE4ED"/>
                    </a:solidFill>
                  </a:tcPr>
                </a:tc>
                <a:tc>
                  <a:txBody>
                    <a:bodyPr/>
                    <a:lstStyle/>
                    <a:p>
                      <a:pPr indent="0" lvl="0" marL="594360" marR="0" rtl="0" algn="l">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20 – 100 Mbps</a:t>
                      </a:r>
                      <a:endParaRPr sz="2200" u="none" cap="none" strike="noStrike">
                        <a:latin typeface="Times New Roman"/>
                        <a:ea typeface="Times New Roman"/>
                        <a:cs typeface="Times New Roman"/>
                        <a:sym typeface="Times New Roman"/>
                      </a:endParaRPr>
                    </a:p>
                  </a:txBody>
                  <a:tcPr marT="66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CE4ED"/>
                    </a:solidFill>
                  </a:tcPr>
                </a:tc>
              </a:tr>
              <a:tr h="486125">
                <a:tc>
                  <a:txBody>
                    <a:bodyPr/>
                    <a:lstStyle/>
                    <a:p>
                      <a:pPr indent="0" lvl="0" marL="46990" marR="0" rtl="0" algn="ctr">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Access</a:t>
                      </a:r>
                      <a:endParaRPr sz="2200" u="none" cap="none" strike="noStrike">
                        <a:latin typeface="Times New Roman"/>
                        <a:ea typeface="Times New Roman"/>
                        <a:cs typeface="Times New Roman"/>
                        <a:sym typeface="Times New Roman"/>
                      </a:endParaRPr>
                    </a:p>
                  </a:txBody>
                  <a:tcPr marT="66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F3F7"/>
                    </a:solidFill>
                  </a:tcPr>
                </a:tc>
                <a:tc>
                  <a:txBody>
                    <a:bodyPr/>
                    <a:lstStyle/>
                    <a:p>
                      <a:pPr indent="0" lvl="0" marL="186690" marR="0" rtl="0" algn="l">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WCDMA/CDMA2000</a:t>
                      </a:r>
                      <a:endParaRPr sz="2200" u="none" cap="none" strike="noStrike">
                        <a:latin typeface="Times New Roman"/>
                        <a:ea typeface="Times New Roman"/>
                        <a:cs typeface="Times New Roman"/>
                        <a:sym typeface="Times New Roman"/>
                      </a:endParaRPr>
                    </a:p>
                  </a:txBody>
                  <a:tcPr marT="66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F3F7"/>
                    </a:solidFill>
                  </a:tcPr>
                </a:tc>
                <a:tc>
                  <a:txBody>
                    <a:bodyPr/>
                    <a:lstStyle/>
                    <a:p>
                      <a:pPr indent="0" lvl="0" marL="208279" marR="0" rtl="0" algn="l">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MC-CDMA or OFDM</a:t>
                      </a:r>
                      <a:endParaRPr sz="2200" u="none" cap="none" strike="noStrike">
                        <a:latin typeface="Times New Roman"/>
                        <a:ea typeface="Times New Roman"/>
                        <a:cs typeface="Times New Roman"/>
                        <a:sym typeface="Times New Roman"/>
                      </a:endParaRPr>
                    </a:p>
                  </a:txBody>
                  <a:tcPr marT="66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F3F7"/>
                    </a:solidFill>
                  </a:tcPr>
                </a:tc>
              </a:tr>
              <a:tr h="486100">
                <a:tc>
                  <a:txBody>
                    <a:bodyPr/>
                    <a:lstStyle/>
                    <a:p>
                      <a:pPr indent="0" lvl="0" marL="875030" marR="0" rtl="0" algn="l">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Switching</a:t>
                      </a:r>
                      <a:endParaRPr sz="2200" u="none" cap="none" strike="noStrike">
                        <a:latin typeface="Times New Roman"/>
                        <a:ea typeface="Times New Roman"/>
                        <a:cs typeface="Times New Roman"/>
                        <a:sym typeface="Times New Roman"/>
                      </a:endParaRPr>
                    </a:p>
                  </a:txBody>
                  <a:tcPr marT="66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CE4ED"/>
                    </a:solidFill>
                  </a:tcPr>
                </a:tc>
                <a:tc>
                  <a:txBody>
                    <a:bodyPr/>
                    <a:lstStyle/>
                    <a:p>
                      <a:pPr indent="0" lvl="0" marL="634365" marR="0" rtl="0" algn="l">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Circuit/Packet</a:t>
                      </a:r>
                      <a:endParaRPr sz="2200" u="none" cap="none" strike="noStrike">
                        <a:latin typeface="Times New Roman"/>
                        <a:ea typeface="Times New Roman"/>
                        <a:cs typeface="Times New Roman"/>
                        <a:sym typeface="Times New Roman"/>
                      </a:endParaRPr>
                    </a:p>
                  </a:txBody>
                  <a:tcPr marT="66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CE4ED"/>
                    </a:solidFill>
                  </a:tcPr>
                </a:tc>
                <a:tc>
                  <a:txBody>
                    <a:bodyPr/>
                    <a:lstStyle/>
                    <a:p>
                      <a:pPr indent="0" lvl="0" marL="3810" marR="0" rtl="0" algn="ctr">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Packet</a:t>
                      </a:r>
                      <a:endParaRPr sz="2200" u="none" cap="none" strike="noStrike">
                        <a:latin typeface="Times New Roman"/>
                        <a:ea typeface="Times New Roman"/>
                        <a:cs typeface="Times New Roman"/>
                        <a:sym typeface="Times New Roman"/>
                      </a:endParaRPr>
                    </a:p>
                  </a:txBody>
                  <a:tcPr marT="66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CE4ED"/>
                    </a:solidFill>
                  </a:tcPr>
                </a:tc>
              </a:tr>
              <a:tr h="486075">
                <a:tc>
                  <a:txBody>
                    <a:bodyPr/>
                    <a:lstStyle/>
                    <a:p>
                      <a:pPr indent="0" lvl="0" marL="63500" marR="0" rtl="0" algn="ctr">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IP</a:t>
                      </a:r>
                      <a:endParaRPr sz="2200" u="none" cap="none" strike="noStrike">
                        <a:latin typeface="Times New Roman"/>
                        <a:ea typeface="Times New Roman"/>
                        <a:cs typeface="Times New Roman"/>
                        <a:sym typeface="Times New Roman"/>
                      </a:endParaRPr>
                    </a:p>
                  </a:txBody>
                  <a:tcPr marT="66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F3F7"/>
                    </a:solidFill>
                  </a:tcPr>
                </a:tc>
                <a:tc>
                  <a:txBody>
                    <a:bodyPr/>
                    <a:lstStyle/>
                    <a:p>
                      <a:pPr indent="0" lvl="0" marL="469265" marR="0" rtl="0" algn="l">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Multiple versions</a:t>
                      </a:r>
                      <a:endParaRPr sz="2200" u="none" cap="none" strike="noStrike">
                        <a:latin typeface="Times New Roman"/>
                        <a:ea typeface="Times New Roman"/>
                        <a:cs typeface="Times New Roman"/>
                        <a:sym typeface="Times New Roman"/>
                      </a:endParaRPr>
                    </a:p>
                  </a:txBody>
                  <a:tcPr marT="66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F3F7"/>
                    </a:solidFill>
                  </a:tcPr>
                </a:tc>
                <a:tc>
                  <a:txBody>
                    <a:bodyPr/>
                    <a:lstStyle/>
                    <a:p>
                      <a:pPr indent="0" lvl="0" marL="607060" marR="0" rtl="0" algn="l">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All IP (IPv6.0)</a:t>
                      </a:r>
                      <a:endParaRPr sz="2200" u="none" cap="none" strike="noStrike">
                        <a:latin typeface="Times New Roman"/>
                        <a:ea typeface="Times New Roman"/>
                        <a:cs typeface="Times New Roman"/>
                        <a:sym typeface="Times New Roman"/>
                      </a:endParaRPr>
                    </a:p>
                  </a:txBody>
                  <a:tcPr marT="66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EF3F7"/>
                    </a:solidFill>
                  </a:tcPr>
                </a:tc>
              </a:tr>
              <a:tr h="486075">
                <a:tc>
                  <a:txBody>
                    <a:bodyPr/>
                    <a:lstStyle/>
                    <a:p>
                      <a:pPr indent="0" lvl="0" marL="791210" marR="0" rtl="0" algn="l">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Operational</a:t>
                      </a:r>
                      <a:endParaRPr sz="2200" u="none" cap="none" strike="noStrike">
                        <a:latin typeface="Times New Roman"/>
                        <a:ea typeface="Times New Roman"/>
                        <a:cs typeface="Times New Roman"/>
                        <a:sym typeface="Times New Roman"/>
                      </a:endParaRPr>
                    </a:p>
                  </a:txBody>
                  <a:tcPr marT="66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CE4ED"/>
                    </a:solidFill>
                  </a:tcPr>
                </a:tc>
                <a:tc>
                  <a:txBody>
                    <a:bodyPr/>
                    <a:lstStyle/>
                    <a:p>
                      <a:pPr indent="0" lvl="0" marL="2540" marR="0" rtl="0" algn="ctr">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~2003</a:t>
                      </a:r>
                      <a:endParaRPr sz="2200" u="none" cap="none" strike="noStrike">
                        <a:latin typeface="Times New Roman"/>
                        <a:ea typeface="Times New Roman"/>
                        <a:cs typeface="Times New Roman"/>
                        <a:sym typeface="Times New Roman"/>
                      </a:endParaRPr>
                    </a:p>
                  </a:txBody>
                  <a:tcPr marT="66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CE4ED"/>
                    </a:solidFill>
                  </a:tcPr>
                </a:tc>
                <a:tc>
                  <a:txBody>
                    <a:bodyPr/>
                    <a:lstStyle/>
                    <a:p>
                      <a:pPr indent="0" lvl="0" marL="3175" marR="0" rtl="0" algn="ctr">
                        <a:lnSpc>
                          <a:spcPct val="100000"/>
                        </a:lnSpc>
                        <a:spcBef>
                          <a:spcPts val="0"/>
                        </a:spcBef>
                        <a:spcAft>
                          <a:spcPts val="0"/>
                        </a:spcAft>
                        <a:buNone/>
                      </a:pPr>
                      <a:r>
                        <a:rPr lang="en-US" sz="2200" u="none" cap="none" strike="noStrike">
                          <a:latin typeface="Times New Roman"/>
                          <a:ea typeface="Times New Roman"/>
                          <a:cs typeface="Times New Roman"/>
                          <a:sym typeface="Times New Roman"/>
                        </a:rPr>
                        <a:t>~2010</a:t>
                      </a:r>
                      <a:endParaRPr sz="2200" u="none" cap="none" strike="noStrike">
                        <a:latin typeface="Times New Roman"/>
                        <a:ea typeface="Times New Roman"/>
                        <a:cs typeface="Times New Roman"/>
                        <a:sym typeface="Times New Roman"/>
                      </a:endParaRPr>
                    </a:p>
                  </a:txBody>
                  <a:tcPr marT="665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CE4ED"/>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0"/>
          <p:cNvSpPr txBox="1"/>
          <p:nvPr>
            <p:ph type="title"/>
          </p:nvPr>
        </p:nvSpPr>
        <p:spPr>
          <a:xfrm>
            <a:off x="1587373" y="1324814"/>
            <a:ext cx="6909054" cy="931253"/>
          </a:xfrm>
          <a:prstGeom prst="rect">
            <a:avLst/>
          </a:prstGeom>
          <a:noFill/>
          <a:ln>
            <a:noFill/>
          </a:ln>
        </p:spPr>
        <p:txBody>
          <a:bodyPr anchorCtr="0" anchor="t" bIns="0" lIns="0" spcFirstLastPara="1" rIns="0" wrap="square" tIns="14700">
            <a:spAutoFit/>
          </a:bodyPr>
          <a:lstStyle/>
          <a:p>
            <a:pPr indent="0" lvl="0" marL="20304" rtl="0" algn="l">
              <a:spcBef>
                <a:spcPts val="0"/>
              </a:spcBef>
              <a:spcAft>
                <a:spcPts val="0"/>
              </a:spcAft>
              <a:buNone/>
            </a:pPr>
            <a:r>
              <a:rPr lang="en-US"/>
              <a:t>4G – what it is ?</a:t>
            </a:r>
            <a:endParaRPr/>
          </a:p>
        </p:txBody>
      </p:sp>
      <p:sp>
        <p:nvSpPr>
          <p:cNvPr id="475" name="Google Shape;475;p60"/>
          <p:cNvSpPr txBox="1"/>
          <p:nvPr/>
        </p:nvSpPr>
        <p:spPr>
          <a:xfrm>
            <a:off x="762446" y="1688086"/>
            <a:ext cx="8523612" cy="5784611"/>
          </a:xfrm>
          <a:prstGeom prst="rect">
            <a:avLst/>
          </a:prstGeom>
          <a:noFill/>
          <a:ln>
            <a:noFill/>
          </a:ln>
        </p:spPr>
        <p:txBody>
          <a:bodyPr anchorCtr="0" anchor="t" bIns="0" lIns="0" spcFirstLastPara="1" rIns="0" wrap="square" tIns="112725">
            <a:spAutoFit/>
          </a:bodyPr>
          <a:lstStyle/>
          <a:p>
            <a:pPr indent="-352883" lvl="0" marL="366886" marR="0" rtl="0" algn="l">
              <a:spcBef>
                <a:spcPts val="0"/>
              </a:spcBef>
              <a:spcAft>
                <a:spcPts val="0"/>
              </a:spcAft>
              <a:buClr>
                <a:srgbClr val="DD8046"/>
              </a:buClr>
              <a:buSzPts val="1827"/>
              <a:buFont typeface="Noto Sans Symbols"/>
              <a:buChar char="❑"/>
            </a:pPr>
            <a:r>
              <a:rPr lang="en-US" sz="3100">
                <a:solidFill>
                  <a:schemeClr val="dk1"/>
                </a:solidFill>
                <a:latin typeface="Times New Roman"/>
                <a:ea typeface="Times New Roman"/>
                <a:cs typeface="Times New Roman"/>
                <a:sym typeface="Times New Roman"/>
              </a:rPr>
              <a:t>4G = 4th Generation mobile communication</a:t>
            </a:r>
            <a:endParaRPr sz="3100">
              <a:solidFill>
                <a:schemeClr val="dk1"/>
              </a:solidFill>
              <a:latin typeface="Times New Roman"/>
              <a:ea typeface="Times New Roman"/>
              <a:cs typeface="Times New Roman"/>
              <a:sym typeface="Times New Roman"/>
            </a:endParaRPr>
          </a:p>
          <a:p>
            <a:pPr indent="-352883" lvl="0" marL="366886" marR="5602" rtl="0" algn="l">
              <a:spcBef>
                <a:spcPts val="788"/>
              </a:spcBef>
              <a:spcAft>
                <a:spcPts val="0"/>
              </a:spcAft>
              <a:buClr>
                <a:srgbClr val="DD8046"/>
              </a:buClr>
              <a:buSzPts val="1827"/>
              <a:buFont typeface="Noto Sans Symbols"/>
              <a:buChar char="❑"/>
            </a:pPr>
            <a:r>
              <a:rPr lang="en-US" sz="3100">
                <a:solidFill>
                  <a:schemeClr val="dk1"/>
                </a:solidFill>
                <a:latin typeface="Times New Roman"/>
                <a:ea typeface="Times New Roman"/>
                <a:cs typeface="Times New Roman"/>
                <a:sym typeface="Times New Roman"/>
              </a:rPr>
              <a:t>A 4G system	provides	an end-to-end IP solution  where </a:t>
            </a:r>
            <a:r>
              <a:rPr lang="en-US" sz="3100">
                <a:solidFill>
                  <a:srgbClr val="FF0000"/>
                </a:solidFill>
                <a:latin typeface="Times New Roman"/>
                <a:ea typeface="Times New Roman"/>
                <a:cs typeface="Times New Roman"/>
                <a:sym typeface="Times New Roman"/>
              </a:rPr>
              <a:t>voice</a:t>
            </a:r>
            <a:r>
              <a:rPr lang="en-US" sz="3100">
                <a:solidFill>
                  <a:schemeClr val="dk1"/>
                </a:solidFill>
                <a:latin typeface="Times New Roman"/>
                <a:ea typeface="Times New Roman"/>
                <a:cs typeface="Times New Roman"/>
                <a:sym typeface="Times New Roman"/>
              </a:rPr>
              <a:t>, </a:t>
            </a:r>
            <a:r>
              <a:rPr lang="en-US" sz="3100">
                <a:solidFill>
                  <a:srgbClr val="FF0000"/>
                </a:solidFill>
                <a:latin typeface="Times New Roman"/>
                <a:ea typeface="Times New Roman"/>
                <a:cs typeface="Times New Roman"/>
                <a:sym typeface="Times New Roman"/>
              </a:rPr>
              <a:t>data </a:t>
            </a:r>
            <a:r>
              <a:rPr lang="en-US" sz="3100">
                <a:solidFill>
                  <a:schemeClr val="dk1"/>
                </a:solidFill>
                <a:latin typeface="Times New Roman"/>
                <a:ea typeface="Times New Roman"/>
                <a:cs typeface="Times New Roman"/>
                <a:sym typeface="Times New Roman"/>
              </a:rPr>
              <a:t>and </a:t>
            </a:r>
            <a:r>
              <a:rPr lang="en-US" sz="3100">
                <a:solidFill>
                  <a:srgbClr val="FF0000"/>
                </a:solidFill>
                <a:latin typeface="Times New Roman"/>
                <a:ea typeface="Times New Roman"/>
                <a:cs typeface="Times New Roman"/>
                <a:sym typeface="Times New Roman"/>
              </a:rPr>
              <a:t>streamed multimedia </a:t>
            </a:r>
            <a:r>
              <a:rPr lang="en-US" sz="3100">
                <a:solidFill>
                  <a:schemeClr val="dk1"/>
                </a:solidFill>
                <a:latin typeface="Times New Roman"/>
                <a:ea typeface="Times New Roman"/>
                <a:cs typeface="Times New Roman"/>
                <a:sym typeface="Times New Roman"/>
              </a:rPr>
              <a:t>can be  served to users on an </a:t>
            </a:r>
            <a:r>
              <a:rPr lang="en-US" sz="3100">
                <a:solidFill>
                  <a:srgbClr val="FF0000"/>
                </a:solidFill>
                <a:latin typeface="Times New Roman"/>
                <a:ea typeface="Times New Roman"/>
                <a:cs typeface="Times New Roman"/>
                <a:sym typeface="Times New Roman"/>
              </a:rPr>
              <a:t>"Anytime, Anywhere" </a:t>
            </a:r>
            <a:r>
              <a:rPr lang="en-US" sz="3100">
                <a:solidFill>
                  <a:schemeClr val="dk1"/>
                </a:solidFill>
                <a:latin typeface="Times New Roman"/>
                <a:ea typeface="Times New Roman"/>
                <a:cs typeface="Times New Roman"/>
                <a:sym typeface="Times New Roman"/>
              </a:rPr>
              <a:t>basis at  higher data rates than previous generations</a:t>
            </a:r>
            <a:endParaRPr sz="3100">
              <a:solidFill>
                <a:schemeClr val="dk1"/>
              </a:solidFill>
              <a:latin typeface="Times New Roman"/>
              <a:ea typeface="Times New Roman"/>
              <a:cs typeface="Times New Roman"/>
              <a:sym typeface="Times New Roman"/>
            </a:endParaRPr>
          </a:p>
          <a:p>
            <a:pPr indent="-352883" lvl="0" marL="366886" marR="113427" rtl="0" algn="l">
              <a:spcBef>
                <a:spcPts val="766"/>
              </a:spcBef>
              <a:spcAft>
                <a:spcPts val="0"/>
              </a:spcAft>
              <a:buClr>
                <a:srgbClr val="DD8046"/>
              </a:buClr>
              <a:buSzPts val="1827"/>
              <a:buFont typeface="Noto Sans Symbols"/>
              <a:buChar char="❑"/>
            </a:pPr>
            <a:r>
              <a:rPr lang="en-US" sz="3100">
                <a:solidFill>
                  <a:schemeClr val="dk1"/>
                </a:solidFill>
                <a:latin typeface="Times New Roman"/>
                <a:ea typeface="Times New Roman"/>
                <a:cs typeface="Times New Roman"/>
                <a:sym typeface="Times New Roman"/>
              </a:rPr>
              <a:t>Data rates (with wide area coverage and significant  mobility)	=	</a:t>
            </a:r>
            <a:r>
              <a:rPr i="1" lang="en-US" sz="3100">
                <a:solidFill>
                  <a:schemeClr val="dk1"/>
                </a:solidFill>
                <a:latin typeface="Times New Roman"/>
                <a:ea typeface="Times New Roman"/>
                <a:cs typeface="Times New Roman"/>
                <a:sym typeface="Times New Roman"/>
              </a:rPr>
              <a:t>50 to 100 Mbps.</a:t>
            </a:r>
            <a:endParaRPr sz="3100">
              <a:solidFill>
                <a:schemeClr val="dk1"/>
              </a:solidFill>
              <a:latin typeface="Times New Roman"/>
              <a:ea typeface="Times New Roman"/>
              <a:cs typeface="Times New Roman"/>
              <a:sym typeface="Times New Roman"/>
            </a:endParaRPr>
          </a:p>
          <a:p>
            <a:pPr indent="-352883" lvl="0" marL="366886" marR="0" rtl="0" algn="l">
              <a:spcBef>
                <a:spcPts val="766"/>
              </a:spcBef>
              <a:spcAft>
                <a:spcPts val="0"/>
              </a:spcAft>
              <a:buClr>
                <a:srgbClr val="DD8046"/>
              </a:buClr>
              <a:buSzPts val="1827"/>
              <a:buFont typeface="Noto Sans Symbols"/>
              <a:buChar char="❑"/>
            </a:pPr>
            <a:r>
              <a:rPr lang="en-US" sz="3100">
                <a:solidFill>
                  <a:schemeClr val="dk1"/>
                </a:solidFill>
                <a:latin typeface="Times New Roman"/>
                <a:ea typeface="Times New Roman"/>
                <a:cs typeface="Times New Roman"/>
                <a:sym typeface="Times New Roman"/>
              </a:rPr>
              <a:t>Wider bandwidth</a:t>
            </a:r>
            <a:endParaRPr sz="3100">
              <a:solidFill>
                <a:schemeClr val="dk1"/>
              </a:solidFill>
              <a:latin typeface="Times New Roman"/>
              <a:ea typeface="Times New Roman"/>
              <a:cs typeface="Times New Roman"/>
              <a:sym typeface="Times New Roman"/>
            </a:endParaRPr>
          </a:p>
          <a:p>
            <a:pPr indent="-352883" lvl="0" marL="366886" marR="0" rtl="0" algn="l">
              <a:spcBef>
                <a:spcPts val="414"/>
              </a:spcBef>
              <a:spcAft>
                <a:spcPts val="0"/>
              </a:spcAft>
              <a:buClr>
                <a:srgbClr val="DD8046"/>
              </a:buClr>
              <a:buSzPts val="1827"/>
              <a:buFont typeface="Noto Sans Symbols"/>
              <a:buChar char="❑"/>
            </a:pPr>
            <a:r>
              <a:rPr lang="en-US" sz="3100">
                <a:solidFill>
                  <a:schemeClr val="dk1"/>
                </a:solidFill>
                <a:latin typeface="Times New Roman"/>
                <a:ea typeface="Times New Roman"/>
                <a:cs typeface="Times New Roman"/>
                <a:sym typeface="Times New Roman"/>
              </a:rPr>
              <a:t>End-to-end Quality of service</a:t>
            </a:r>
            <a:endParaRPr sz="3100">
              <a:solidFill>
                <a:schemeClr val="dk1"/>
              </a:solidFill>
              <a:latin typeface="Times New Roman"/>
              <a:ea typeface="Times New Roman"/>
              <a:cs typeface="Times New Roman"/>
              <a:sym typeface="Times New Roman"/>
            </a:endParaRPr>
          </a:p>
          <a:p>
            <a:pPr indent="-352883" lvl="0" marL="366886" marR="0" rtl="0" algn="l">
              <a:spcBef>
                <a:spcPts val="397"/>
              </a:spcBef>
              <a:spcAft>
                <a:spcPts val="0"/>
              </a:spcAft>
              <a:buClr>
                <a:srgbClr val="DD8046"/>
              </a:buClr>
              <a:buSzPts val="1827"/>
              <a:buFont typeface="Noto Sans Symbols"/>
              <a:buChar char="❑"/>
            </a:pPr>
            <a:r>
              <a:rPr lang="en-US" sz="3100">
                <a:solidFill>
                  <a:schemeClr val="dk1"/>
                </a:solidFill>
                <a:latin typeface="Times New Roman"/>
                <a:ea typeface="Times New Roman"/>
                <a:cs typeface="Times New Roman"/>
                <a:sym typeface="Times New Roman"/>
              </a:rPr>
              <a:t>High security</a:t>
            </a:r>
            <a:endParaRPr sz="3100">
              <a:solidFill>
                <a:schemeClr val="dk1"/>
              </a:solidFill>
              <a:latin typeface="Times New Roman"/>
              <a:ea typeface="Times New Roman"/>
              <a:cs typeface="Times New Roman"/>
              <a:sym typeface="Times New Roman"/>
            </a:endParaRPr>
          </a:p>
          <a:p>
            <a:pPr indent="-352883" lvl="0" marL="366886" marR="0" rtl="0" algn="l">
              <a:spcBef>
                <a:spcPts val="397"/>
              </a:spcBef>
              <a:spcAft>
                <a:spcPts val="0"/>
              </a:spcAft>
              <a:buClr>
                <a:srgbClr val="DD8046"/>
              </a:buClr>
              <a:buSzPts val="1827"/>
              <a:buFont typeface="Noto Sans Symbols"/>
              <a:buChar char="❑"/>
            </a:pPr>
            <a:r>
              <a:rPr lang="en-US" sz="3100">
                <a:solidFill>
                  <a:schemeClr val="dk1"/>
                </a:solidFill>
                <a:latin typeface="Times New Roman"/>
                <a:ea typeface="Times New Roman"/>
                <a:cs typeface="Times New Roman"/>
                <a:sym typeface="Times New Roman"/>
              </a:rPr>
              <a:t>Offering any kind of services anytime, anywhere</a:t>
            </a:r>
            <a:endParaRPr sz="3100">
              <a:solidFill>
                <a:schemeClr val="dk1"/>
              </a:solidFill>
              <a:latin typeface="Times New Roman"/>
              <a:ea typeface="Times New Roman"/>
              <a:cs typeface="Times New Roman"/>
              <a:sym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1"/>
          <p:cNvSpPr txBox="1"/>
          <p:nvPr>
            <p:ph type="title"/>
          </p:nvPr>
        </p:nvSpPr>
        <p:spPr>
          <a:xfrm>
            <a:off x="1789595" y="397694"/>
            <a:ext cx="7123785" cy="1861508"/>
          </a:xfrm>
          <a:prstGeom prst="rect">
            <a:avLst/>
          </a:prstGeom>
          <a:noFill/>
          <a:ln>
            <a:noFill/>
          </a:ln>
        </p:spPr>
        <p:txBody>
          <a:bodyPr anchorCtr="0" anchor="t" bIns="0" lIns="0" spcFirstLastPara="1" rIns="0" wrap="square" tIns="14700">
            <a:spAutoFit/>
          </a:bodyPr>
          <a:lstStyle/>
          <a:p>
            <a:pPr indent="0" lvl="0" marL="14003" rtl="0" algn="l">
              <a:spcBef>
                <a:spcPts val="0"/>
              </a:spcBef>
              <a:spcAft>
                <a:spcPts val="0"/>
              </a:spcAft>
              <a:buNone/>
            </a:pPr>
            <a:r>
              <a:rPr lang="en-US"/>
              <a:t>Key 4G Mobility Concepts</a:t>
            </a:r>
            <a:endParaRPr/>
          </a:p>
        </p:txBody>
      </p:sp>
      <p:sp>
        <p:nvSpPr>
          <p:cNvPr id="481" name="Google Shape;481;p61"/>
          <p:cNvSpPr txBox="1"/>
          <p:nvPr/>
        </p:nvSpPr>
        <p:spPr>
          <a:xfrm>
            <a:off x="762448" y="1700520"/>
            <a:ext cx="7700101" cy="5276840"/>
          </a:xfrm>
          <a:prstGeom prst="rect">
            <a:avLst/>
          </a:prstGeom>
          <a:noFill/>
          <a:ln>
            <a:noFill/>
          </a:ln>
        </p:spPr>
        <p:txBody>
          <a:bodyPr anchorCtr="0" anchor="t" bIns="0" lIns="0" spcFirstLastPara="1" rIns="0" wrap="square" tIns="31500">
            <a:spAutoFit/>
          </a:bodyPr>
          <a:lstStyle/>
          <a:p>
            <a:pPr indent="-366186" lvl="0" marL="366186" marR="5858276" rtl="0" algn="l">
              <a:lnSpc>
                <a:spcPct val="117827"/>
              </a:lnSpc>
              <a:spcBef>
                <a:spcPts val="0"/>
              </a:spcBef>
              <a:spcAft>
                <a:spcPts val="0"/>
              </a:spcAft>
              <a:buClr>
                <a:srgbClr val="DD8046"/>
              </a:buClr>
              <a:buSzPts val="1729"/>
              <a:buFont typeface="Noto Sans Symbols"/>
              <a:buChar char="❑"/>
            </a:pPr>
            <a:r>
              <a:rPr lang="en-US" sz="2900">
                <a:solidFill>
                  <a:schemeClr val="dk1"/>
                </a:solidFill>
                <a:latin typeface="Times New Roman"/>
                <a:ea typeface="Times New Roman"/>
                <a:cs typeface="Times New Roman"/>
                <a:sym typeface="Times New Roman"/>
              </a:rPr>
              <a:t>Mobile IP  VoIP</a:t>
            </a:r>
            <a:endParaRPr sz="2900">
              <a:solidFill>
                <a:schemeClr val="dk1"/>
              </a:solidFill>
              <a:latin typeface="Times New Roman"/>
              <a:ea typeface="Times New Roman"/>
              <a:cs typeface="Times New Roman"/>
              <a:sym typeface="Times New Roman"/>
            </a:endParaRPr>
          </a:p>
          <a:p>
            <a:pPr indent="0" lvl="0" marL="576936" marR="0" rtl="0" algn="l">
              <a:lnSpc>
                <a:spcPct val="113517"/>
              </a:lnSpc>
              <a:spcBef>
                <a:spcPts val="0"/>
              </a:spcBef>
              <a:spcAft>
                <a:spcPts val="0"/>
              </a:spcAft>
              <a:buNone/>
            </a:pPr>
            <a:r>
              <a:rPr lang="en-US" sz="2900">
                <a:solidFill>
                  <a:schemeClr val="dk1"/>
                </a:solidFill>
                <a:latin typeface="Times New Roman"/>
                <a:ea typeface="Times New Roman"/>
                <a:cs typeface="Times New Roman"/>
                <a:sym typeface="Times New Roman"/>
              </a:rPr>
              <a:t>Ability to move around with the same IP address</a:t>
            </a:r>
            <a:endParaRPr sz="2900">
              <a:solidFill>
                <a:schemeClr val="dk1"/>
              </a:solidFill>
              <a:latin typeface="Times New Roman"/>
              <a:ea typeface="Times New Roman"/>
              <a:cs typeface="Times New Roman"/>
              <a:sym typeface="Times New Roman"/>
            </a:endParaRPr>
          </a:p>
          <a:p>
            <a:pPr indent="0" lvl="0" marL="597240" marR="4371826" rtl="0" algn="l">
              <a:lnSpc>
                <a:spcPct val="117827"/>
              </a:lnSpc>
              <a:spcBef>
                <a:spcPts val="116"/>
              </a:spcBef>
              <a:spcAft>
                <a:spcPts val="0"/>
              </a:spcAft>
              <a:buNone/>
            </a:pPr>
            <a:r>
              <a:rPr lang="en-US" sz="2900">
                <a:solidFill>
                  <a:schemeClr val="dk1"/>
                </a:solidFill>
                <a:latin typeface="Times New Roman"/>
                <a:ea typeface="Times New Roman"/>
                <a:cs typeface="Times New Roman"/>
                <a:sym typeface="Times New Roman"/>
              </a:rPr>
              <a:t>IP tunnels  Intelligent Internet</a:t>
            </a:r>
            <a:endParaRPr sz="2900">
              <a:solidFill>
                <a:schemeClr val="dk1"/>
              </a:solidFill>
              <a:latin typeface="Times New Roman"/>
              <a:ea typeface="Times New Roman"/>
              <a:cs typeface="Times New Roman"/>
              <a:sym typeface="Times New Roman"/>
            </a:endParaRPr>
          </a:p>
          <a:p>
            <a:pPr indent="-366186" lvl="0" marL="366186" marR="2087891" rtl="0" algn="l">
              <a:lnSpc>
                <a:spcPct val="117827"/>
              </a:lnSpc>
              <a:spcBef>
                <a:spcPts val="110"/>
              </a:spcBef>
              <a:spcAft>
                <a:spcPts val="0"/>
              </a:spcAft>
              <a:buClr>
                <a:srgbClr val="DD8046"/>
              </a:buClr>
              <a:buSzPts val="1729"/>
              <a:buFont typeface="Noto Sans Symbols"/>
              <a:buChar char="❑"/>
            </a:pPr>
            <a:r>
              <a:rPr lang="en-US" sz="2900">
                <a:solidFill>
                  <a:schemeClr val="dk1"/>
                </a:solidFill>
                <a:latin typeface="Times New Roman"/>
                <a:ea typeface="Times New Roman"/>
                <a:cs typeface="Times New Roman"/>
                <a:sym typeface="Times New Roman"/>
              </a:rPr>
              <a:t>Presence Awareness Technology  Knowing who is on line and where</a:t>
            </a:r>
            <a:endParaRPr sz="2900">
              <a:solidFill>
                <a:schemeClr val="dk1"/>
              </a:solidFill>
              <a:latin typeface="Times New Roman"/>
              <a:ea typeface="Times New Roman"/>
              <a:cs typeface="Times New Roman"/>
              <a:sym typeface="Times New Roman"/>
            </a:endParaRPr>
          </a:p>
          <a:p>
            <a:pPr indent="-352883" lvl="0" marL="366886" marR="0" rtl="0" algn="l">
              <a:lnSpc>
                <a:spcPct val="117068"/>
              </a:lnSpc>
              <a:spcBef>
                <a:spcPts val="0"/>
              </a:spcBef>
              <a:spcAft>
                <a:spcPts val="0"/>
              </a:spcAft>
              <a:buClr>
                <a:srgbClr val="DD8046"/>
              </a:buClr>
              <a:buSzPts val="1729"/>
              <a:buFont typeface="Noto Sans Symbols"/>
              <a:buChar char="❑"/>
            </a:pPr>
            <a:r>
              <a:rPr lang="en-US" sz="2900">
                <a:solidFill>
                  <a:schemeClr val="dk1"/>
                </a:solidFill>
                <a:latin typeface="Times New Roman"/>
                <a:ea typeface="Times New Roman"/>
                <a:cs typeface="Times New Roman"/>
                <a:sym typeface="Times New Roman"/>
              </a:rPr>
              <a:t>Radio Router</a:t>
            </a:r>
            <a:endParaRPr sz="2900">
              <a:solidFill>
                <a:schemeClr val="dk1"/>
              </a:solidFill>
              <a:latin typeface="Times New Roman"/>
              <a:ea typeface="Times New Roman"/>
              <a:cs typeface="Times New Roman"/>
              <a:sym typeface="Times New Roman"/>
            </a:endParaRPr>
          </a:p>
          <a:p>
            <a:pPr indent="0" lvl="0" marL="506219" marR="0" rtl="0" algn="l">
              <a:lnSpc>
                <a:spcPct val="118206"/>
              </a:lnSpc>
              <a:spcBef>
                <a:spcPts val="0"/>
              </a:spcBef>
              <a:spcAft>
                <a:spcPts val="0"/>
              </a:spcAft>
              <a:buNone/>
            </a:pPr>
            <a:r>
              <a:rPr lang="en-US" sz="2900">
                <a:solidFill>
                  <a:schemeClr val="dk1"/>
                </a:solidFill>
                <a:latin typeface="Times New Roman"/>
                <a:ea typeface="Times New Roman"/>
                <a:cs typeface="Times New Roman"/>
                <a:sym typeface="Times New Roman"/>
              </a:rPr>
              <a:t>Bringing IP to the base station</a:t>
            </a:r>
            <a:endParaRPr sz="2900">
              <a:solidFill>
                <a:schemeClr val="dk1"/>
              </a:solidFill>
              <a:latin typeface="Times New Roman"/>
              <a:ea typeface="Times New Roman"/>
              <a:cs typeface="Times New Roman"/>
              <a:sym typeface="Times New Roman"/>
            </a:endParaRPr>
          </a:p>
          <a:p>
            <a:pPr indent="-352883" lvl="0" marL="366886" marR="0" rtl="0" algn="l">
              <a:lnSpc>
                <a:spcPct val="118206"/>
              </a:lnSpc>
              <a:spcBef>
                <a:spcPts val="83"/>
              </a:spcBef>
              <a:spcAft>
                <a:spcPts val="0"/>
              </a:spcAft>
              <a:buClr>
                <a:srgbClr val="DD8046"/>
              </a:buClr>
              <a:buSzPts val="1729"/>
              <a:buFont typeface="Noto Sans Symbols"/>
              <a:buChar char="❑"/>
            </a:pPr>
            <a:r>
              <a:rPr lang="en-US" sz="2900">
                <a:solidFill>
                  <a:schemeClr val="dk1"/>
                </a:solidFill>
                <a:latin typeface="Times New Roman"/>
                <a:ea typeface="Times New Roman"/>
                <a:cs typeface="Times New Roman"/>
                <a:sym typeface="Times New Roman"/>
              </a:rPr>
              <a:t>Smart Antennas</a:t>
            </a:r>
            <a:endParaRPr sz="2900">
              <a:solidFill>
                <a:schemeClr val="dk1"/>
              </a:solidFill>
              <a:latin typeface="Times New Roman"/>
              <a:ea typeface="Times New Roman"/>
              <a:cs typeface="Times New Roman"/>
              <a:sym typeface="Times New Roman"/>
            </a:endParaRPr>
          </a:p>
          <a:p>
            <a:pPr indent="0" lvl="0" marL="506219" marR="0" rtl="0" algn="l">
              <a:lnSpc>
                <a:spcPct val="118206"/>
              </a:lnSpc>
              <a:spcBef>
                <a:spcPts val="0"/>
              </a:spcBef>
              <a:spcAft>
                <a:spcPts val="0"/>
              </a:spcAft>
              <a:buNone/>
            </a:pPr>
            <a:r>
              <a:rPr lang="en-US" sz="2900">
                <a:solidFill>
                  <a:schemeClr val="dk1"/>
                </a:solidFill>
                <a:latin typeface="Times New Roman"/>
                <a:ea typeface="Times New Roman"/>
                <a:cs typeface="Times New Roman"/>
                <a:sym typeface="Times New Roman"/>
              </a:rPr>
              <a:t>Unique spatial metric for each transmission</a:t>
            </a:r>
            <a:endParaRPr sz="2900">
              <a:solidFill>
                <a:schemeClr val="dk1"/>
              </a:solidFill>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2"/>
          <p:cNvSpPr txBox="1"/>
          <p:nvPr/>
        </p:nvSpPr>
        <p:spPr>
          <a:xfrm>
            <a:off x="673653" y="2263253"/>
            <a:ext cx="8984386" cy="2491742"/>
          </a:xfrm>
          <a:prstGeom prst="rect">
            <a:avLst/>
          </a:prstGeom>
          <a:noFill/>
          <a:ln>
            <a:noFill/>
          </a:ln>
        </p:spPr>
        <p:txBody>
          <a:bodyPr anchorCtr="0" anchor="t" bIns="0" lIns="0" spcFirstLastPara="1" rIns="0" wrap="square" tIns="14000">
            <a:spAutoFit/>
          </a:bodyPr>
          <a:lstStyle/>
          <a:p>
            <a:pPr indent="-369713" lvl="0" marL="383718" marR="101531" rtl="0" algn="l">
              <a:spcBef>
                <a:spcPts val="0"/>
              </a:spcBef>
              <a:spcAft>
                <a:spcPts val="0"/>
              </a:spcAft>
              <a:buClr>
                <a:srgbClr val="3333CC"/>
              </a:buClr>
              <a:buSzPts val="2600"/>
              <a:buFont typeface="Arial"/>
              <a:buChar char="■"/>
            </a:pPr>
            <a:r>
              <a:rPr b="1" lang="en-US" sz="2600">
                <a:solidFill>
                  <a:schemeClr val="dk1"/>
                </a:solidFill>
                <a:latin typeface="Arial"/>
                <a:ea typeface="Arial"/>
                <a:cs typeface="Arial"/>
                <a:sym typeface="Arial"/>
              </a:rPr>
              <a:t>NFC </a:t>
            </a:r>
            <a:r>
              <a:rPr lang="en-US" sz="2600">
                <a:solidFill>
                  <a:schemeClr val="dk1"/>
                </a:solidFill>
                <a:latin typeface="Arial"/>
                <a:ea typeface="Arial"/>
                <a:cs typeface="Arial"/>
                <a:sym typeface="Arial"/>
              </a:rPr>
              <a:t>is a set of standards for smart phones and similar  devices to establish radio communication with each other  by touching them together or bringing them close.</a:t>
            </a:r>
            <a:endParaRPr sz="2600">
              <a:solidFill>
                <a:schemeClr val="dk1"/>
              </a:solidFill>
              <a:latin typeface="Arial"/>
              <a:ea typeface="Arial"/>
              <a:cs typeface="Arial"/>
              <a:sym typeface="Arial"/>
            </a:endParaRPr>
          </a:p>
          <a:p>
            <a:pPr indent="-369713" lvl="0" marL="383718" marR="5602" rtl="0" algn="l">
              <a:spcBef>
                <a:spcPts val="662"/>
              </a:spcBef>
              <a:spcAft>
                <a:spcPts val="0"/>
              </a:spcAft>
              <a:buNone/>
            </a:pPr>
            <a:r>
              <a:rPr lang="en-US" sz="2600">
                <a:solidFill>
                  <a:schemeClr val="dk1"/>
                </a:solidFill>
                <a:latin typeface="Arial"/>
                <a:ea typeface="Arial"/>
                <a:cs typeface="Arial"/>
                <a:sym typeface="Arial"/>
              </a:rPr>
              <a:t>Present and anticipated applications include contactless  transactions, data exchange, and simplified setup of more  complex communications such as Wi-Fi.</a:t>
            </a:r>
            <a:endParaRPr sz="2600">
              <a:solidFill>
                <a:schemeClr val="dk1"/>
              </a:solidFill>
              <a:latin typeface="Arial"/>
              <a:ea typeface="Arial"/>
              <a:cs typeface="Arial"/>
              <a:sym typeface="Arial"/>
            </a:endParaRPr>
          </a:p>
        </p:txBody>
      </p:sp>
      <p:pic>
        <p:nvPicPr>
          <p:cNvPr id="487" name="Google Shape;487;p62"/>
          <p:cNvPicPr preferRelativeResize="0"/>
          <p:nvPr/>
        </p:nvPicPr>
        <p:blipFill rotWithShape="1">
          <a:blip r:embed="rId3">
            <a:alphaModFix/>
          </a:blip>
          <a:srcRect b="0" l="0" r="0" t="0"/>
          <a:stretch/>
        </p:blipFill>
        <p:spPr>
          <a:xfrm>
            <a:off x="453771" y="5635723"/>
            <a:ext cx="9075420" cy="1827689"/>
          </a:xfrm>
          <a:prstGeom prst="rect">
            <a:avLst/>
          </a:prstGeom>
          <a:noFill/>
          <a:ln>
            <a:noFill/>
          </a:ln>
        </p:spPr>
      </p:pic>
      <p:sp>
        <p:nvSpPr>
          <p:cNvPr id="488" name="Google Shape;488;p62"/>
          <p:cNvSpPr txBox="1"/>
          <p:nvPr>
            <p:ph type="title"/>
          </p:nvPr>
        </p:nvSpPr>
        <p:spPr>
          <a:xfrm>
            <a:off x="1587373" y="1324814"/>
            <a:ext cx="6909054" cy="91640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489" name="Google Shape;489;p62"/>
          <p:cNvSpPr/>
          <p:nvPr/>
        </p:nvSpPr>
        <p:spPr>
          <a:xfrm>
            <a:off x="1155700" y="1038225"/>
            <a:ext cx="7976031"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5400" cap="none">
                <a:solidFill>
                  <a:srgbClr val="FFFEFE"/>
                </a:solidFill>
                <a:latin typeface="Calibri"/>
                <a:ea typeface="Calibri"/>
                <a:cs typeface="Calibri"/>
                <a:sym typeface="Calibri"/>
              </a:rPr>
              <a:t>Near Field Communication</a:t>
            </a:r>
            <a:endParaRPr b="1" sz="5400" cap="none">
              <a:solidFill>
                <a:srgbClr val="FFFEFE"/>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3"/>
          <p:cNvSpPr txBox="1"/>
          <p:nvPr>
            <p:ph type="title"/>
          </p:nvPr>
        </p:nvSpPr>
        <p:spPr>
          <a:xfrm>
            <a:off x="1354309" y="1037791"/>
            <a:ext cx="3722603" cy="1860800"/>
          </a:xfrm>
          <a:prstGeom prst="rect">
            <a:avLst/>
          </a:prstGeom>
          <a:noFill/>
          <a:ln>
            <a:noFill/>
          </a:ln>
        </p:spPr>
        <p:txBody>
          <a:bodyPr anchorCtr="0" anchor="t" bIns="0" lIns="0" spcFirstLastPara="1" rIns="0" wrap="square" tIns="14000">
            <a:spAutoFit/>
          </a:bodyPr>
          <a:lstStyle/>
          <a:p>
            <a:pPr indent="0" lvl="0" marL="14003" rtl="0" algn="l">
              <a:spcBef>
                <a:spcPts val="0"/>
              </a:spcBef>
              <a:spcAft>
                <a:spcPts val="0"/>
              </a:spcAft>
              <a:buNone/>
            </a:pPr>
            <a:r>
              <a:rPr lang="en-US"/>
              <a:t>NFC Working</a:t>
            </a:r>
            <a:endParaRPr/>
          </a:p>
        </p:txBody>
      </p:sp>
      <p:sp>
        <p:nvSpPr>
          <p:cNvPr id="495" name="Google Shape;495;p63"/>
          <p:cNvSpPr txBox="1"/>
          <p:nvPr/>
        </p:nvSpPr>
        <p:spPr>
          <a:xfrm>
            <a:off x="728275" y="2263253"/>
            <a:ext cx="8857638" cy="4643613"/>
          </a:xfrm>
          <a:prstGeom prst="rect">
            <a:avLst/>
          </a:prstGeom>
          <a:noFill/>
          <a:ln>
            <a:noFill/>
          </a:ln>
        </p:spPr>
        <p:txBody>
          <a:bodyPr anchorCtr="0" anchor="t" bIns="0" lIns="0" spcFirstLastPara="1" rIns="0" wrap="square" tIns="14000">
            <a:spAutoFit/>
          </a:bodyPr>
          <a:lstStyle/>
          <a:p>
            <a:pPr indent="-375315" lvl="0" marL="416628" marR="56717" rtl="0" algn="l">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Communication is also possible between an NFC device  and an unpowered NFC chip, called a "tag“.</a:t>
            </a:r>
            <a:endParaRPr sz="2600">
              <a:solidFill>
                <a:schemeClr val="dk1"/>
              </a:solidFill>
              <a:latin typeface="Arial"/>
              <a:ea typeface="Arial"/>
              <a:cs typeface="Arial"/>
              <a:sym typeface="Arial"/>
            </a:endParaRPr>
          </a:p>
          <a:p>
            <a:pPr indent="-375315" lvl="0" marL="416628" marR="319998" rtl="0" algn="l">
              <a:spcBef>
                <a:spcPts val="2867"/>
              </a:spcBef>
              <a:spcAft>
                <a:spcPts val="0"/>
              </a:spcAft>
              <a:buClr>
                <a:schemeClr val="dk1"/>
              </a:buClr>
              <a:buSzPts val="2600"/>
              <a:buFont typeface="Arial"/>
              <a:buChar char="▪"/>
            </a:pPr>
            <a:r>
              <a:rPr lang="en-US" sz="2600">
                <a:solidFill>
                  <a:schemeClr val="dk1"/>
                </a:solidFill>
                <a:latin typeface="Arial"/>
                <a:ea typeface="Arial"/>
                <a:cs typeface="Arial"/>
                <a:sym typeface="Arial"/>
              </a:rPr>
              <a:t>NFC builds upon Radio-frequency identification (RFID)  systems by allowing two-way communication between  endpoints, where earlier systems such as contactless  smart cards were one-way only.</a:t>
            </a:r>
            <a:endParaRPr sz="2600">
              <a:solidFill>
                <a:schemeClr val="dk1"/>
              </a:solidFill>
              <a:latin typeface="Arial"/>
              <a:ea typeface="Arial"/>
              <a:cs typeface="Arial"/>
              <a:sym typeface="Arial"/>
            </a:endParaRPr>
          </a:p>
          <a:p>
            <a:pPr indent="-375315" lvl="0" marL="416628" marR="33610" rtl="0" algn="l">
              <a:spcBef>
                <a:spcPts val="2205"/>
              </a:spcBef>
              <a:spcAft>
                <a:spcPts val="0"/>
              </a:spcAft>
              <a:buClr>
                <a:schemeClr val="dk1"/>
              </a:buClr>
              <a:buSzPts val="2600"/>
              <a:buFont typeface="Arial"/>
              <a:buChar char="▪"/>
            </a:pPr>
            <a:r>
              <a:rPr lang="en-US" sz="2600">
                <a:solidFill>
                  <a:schemeClr val="dk1"/>
                </a:solidFill>
                <a:latin typeface="Arial"/>
                <a:ea typeface="Arial"/>
                <a:cs typeface="Arial"/>
                <a:sym typeface="Arial"/>
              </a:rPr>
              <a:t>Google Wallet allows consumers to store credit card and  store loyalty card information in a virtual wallet and then  use an NFC-enabled device at terminals that also  accept MasterCard PayPass transactions</a:t>
            </a:r>
            <a:endParaRPr sz="2600">
              <a:solidFill>
                <a:schemeClr val="dk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4"/>
          <p:cNvSpPr txBox="1"/>
          <p:nvPr>
            <p:ph type="title"/>
          </p:nvPr>
        </p:nvSpPr>
        <p:spPr>
          <a:xfrm>
            <a:off x="1354309" y="1043393"/>
            <a:ext cx="5027895" cy="1860800"/>
          </a:xfrm>
          <a:prstGeom prst="rect">
            <a:avLst/>
          </a:prstGeom>
          <a:noFill/>
          <a:ln>
            <a:noFill/>
          </a:ln>
        </p:spPr>
        <p:txBody>
          <a:bodyPr anchorCtr="0" anchor="t" bIns="0" lIns="0" spcFirstLastPara="1" rIns="0" wrap="square" tIns="14000">
            <a:spAutoFit/>
          </a:bodyPr>
          <a:lstStyle/>
          <a:p>
            <a:pPr indent="0" lvl="0" marL="14003" rtl="0" algn="l">
              <a:spcBef>
                <a:spcPts val="0"/>
              </a:spcBef>
              <a:spcAft>
                <a:spcPts val="0"/>
              </a:spcAft>
              <a:buNone/>
            </a:pPr>
            <a:r>
              <a:rPr lang="en-US"/>
              <a:t>NFC - Capabilities</a:t>
            </a:r>
            <a:endParaRPr/>
          </a:p>
        </p:txBody>
      </p:sp>
      <p:sp>
        <p:nvSpPr>
          <p:cNvPr id="501" name="Google Shape;501;p64"/>
          <p:cNvSpPr txBox="1"/>
          <p:nvPr/>
        </p:nvSpPr>
        <p:spPr>
          <a:xfrm>
            <a:off x="1361312" y="2152611"/>
            <a:ext cx="7082469" cy="3267741"/>
          </a:xfrm>
          <a:prstGeom prst="rect">
            <a:avLst/>
          </a:prstGeom>
          <a:noFill/>
          <a:ln>
            <a:noFill/>
          </a:ln>
        </p:spPr>
        <p:txBody>
          <a:bodyPr anchorCtr="0" anchor="t" bIns="0" lIns="0" spcFirstLastPara="1" rIns="0" wrap="square" tIns="124625">
            <a:spAutoFit/>
          </a:bodyPr>
          <a:lstStyle/>
          <a:p>
            <a:pPr indent="-371114" lvl="0" marL="413127" marR="0" rtl="0" algn="l">
              <a:spcBef>
                <a:spcPts val="0"/>
              </a:spcBef>
              <a:spcAft>
                <a:spcPts val="0"/>
              </a:spcAft>
              <a:buClr>
                <a:srgbClr val="3333CC"/>
              </a:buClr>
              <a:buSzPts val="3500"/>
              <a:buFont typeface="Arial"/>
              <a:buChar char="■"/>
            </a:pPr>
            <a:r>
              <a:rPr lang="en-US" sz="3500">
                <a:solidFill>
                  <a:schemeClr val="dk1"/>
                </a:solidFill>
                <a:latin typeface="Arial"/>
                <a:ea typeface="Arial"/>
                <a:cs typeface="Arial"/>
                <a:sym typeface="Arial"/>
              </a:rPr>
              <a:t>Emulation of credit card.</a:t>
            </a:r>
            <a:endParaRPr sz="3500">
              <a:solidFill>
                <a:schemeClr val="dk1"/>
              </a:solidFill>
              <a:latin typeface="Arial"/>
              <a:ea typeface="Arial"/>
              <a:cs typeface="Arial"/>
              <a:sym typeface="Arial"/>
            </a:endParaRPr>
          </a:p>
          <a:p>
            <a:pPr indent="-371114" lvl="0" marL="413127" marR="0" rtl="0" algn="l">
              <a:spcBef>
                <a:spcPts val="871"/>
              </a:spcBef>
              <a:spcAft>
                <a:spcPts val="0"/>
              </a:spcAft>
              <a:buClr>
                <a:srgbClr val="3333CC"/>
              </a:buClr>
              <a:buSzPts val="3500"/>
              <a:buFont typeface="Arial"/>
              <a:buChar char="■"/>
            </a:pPr>
            <a:r>
              <a:rPr lang="en-US" sz="3500">
                <a:solidFill>
                  <a:schemeClr val="dk1"/>
                </a:solidFill>
                <a:latin typeface="Arial"/>
                <a:ea typeface="Arial"/>
                <a:cs typeface="Arial"/>
                <a:sym typeface="Arial"/>
              </a:rPr>
              <a:t>Peer-to-peer communication.</a:t>
            </a:r>
            <a:endParaRPr sz="3500">
              <a:solidFill>
                <a:schemeClr val="dk1"/>
              </a:solidFill>
              <a:latin typeface="Arial"/>
              <a:ea typeface="Arial"/>
              <a:cs typeface="Arial"/>
              <a:sym typeface="Arial"/>
            </a:endParaRPr>
          </a:p>
          <a:p>
            <a:pPr indent="-371114" lvl="0" marL="413127" marR="0" rtl="0" algn="l">
              <a:spcBef>
                <a:spcPts val="882"/>
              </a:spcBef>
              <a:spcAft>
                <a:spcPts val="0"/>
              </a:spcAft>
              <a:buClr>
                <a:srgbClr val="3333CC"/>
              </a:buClr>
              <a:buSzPts val="3500"/>
              <a:buFont typeface="Arial"/>
              <a:buChar char="■"/>
            </a:pPr>
            <a:r>
              <a:rPr lang="en-US" sz="3500">
                <a:solidFill>
                  <a:schemeClr val="dk1"/>
                </a:solidFill>
                <a:latin typeface="Arial"/>
                <a:ea typeface="Arial"/>
                <a:cs typeface="Arial"/>
                <a:sym typeface="Arial"/>
              </a:rPr>
              <a:t>Tag’s as a reader.</a:t>
            </a:r>
            <a:endParaRPr sz="3500">
              <a:solidFill>
                <a:schemeClr val="dk1"/>
              </a:solidFill>
              <a:latin typeface="Arial"/>
              <a:ea typeface="Arial"/>
              <a:cs typeface="Arial"/>
              <a:sym typeface="Arial"/>
            </a:endParaRPr>
          </a:p>
          <a:p>
            <a:pPr indent="-371114" lvl="0" marL="413127" marR="0" rtl="0" algn="l">
              <a:spcBef>
                <a:spcPts val="882"/>
              </a:spcBef>
              <a:spcAft>
                <a:spcPts val="0"/>
              </a:spcAft>
              <a:buClr>
                <a:srgbClr val="3333CC"/>
              </a:buClr>
              <a:buSzPts val="3500"/>
              <a:buFont typeface="Arial"/>
              <a:buChar char="■"/>
            </a:pPr>
            <a:r>
              <a:rPr lang="en-US" sz="3500">
                <a:solidFill>
                  <a:schemeClr val="dk1"/>
                </a:solidFill>
                <a:latin typeface="Arial"/>
                <a:ea typeface="Arial"/>
                <a:cs typeface="Arial"/>
                <a:sym typeface="Arial"/>
              </a:rPr>
              <a:t>Different than Bluetooth and wi-fi.</a:t>
            </a:r>
            <a:endParaRPr sz="3500">
              <a:solidFill>
                <a:schemeClr val="dk1"/>
              </a:solidFill>
              <a:latin typeface="Arial"/>
              <a:ea typeface="Arial"/>
              <a:cs typeface="Arial"/>
              <a:sym typeface="Arial"/>
            </a:endParaRPr>
          </a:p>
          <a:p>
            <a:pPr indent="-371114" lvl="0" marL="413127" marR="0" rtl="0" algn="l">
              <a:spcBef>
                <a:spcPts val="882"/>
              </a:spcBef>
              <a:spcAft>
                <a:spcPts val="0"/>
              </a:spcAft>
              <a:buClr>
                <a:srgbClr val="3333CC"/>
              </a:buClr>
              <a:buSzPts val="3500"/>
              <a:buFont typeface="Arial"/>
              <a:buChar char="■"/>
            </a:pPr>
            <a:r>
              <a:rPr lang="en-US" sz="3500">
                <a:solidFill>
                  <a:schemeClr val="dk1"/>
                </a:solidFill>
                <a:latin typeface="Arial"/>
                <a:ea typeface="Arial"/>
                <a:cs typeface="Arial"/>
                <a:sym typeface="Arial"/>
              </a:rPr>
              <a:t>Social networking.</a:t>
            </a:r>
            <a:endParaRPr sz="3500">
              <a:solidFill>
                <a:schemeClr val="dk1"/>
              </a:solidFill>
              <a:latin typeface="Arial"/>
              <a:ea typeface="Arial"/>
              <a:cs typeface="Arial"/>
              <a:sym typeface="Arial"/>
            </a:endParaRPr>
          </a:p>
        </p:txBody>
      </p:sp>
      <p:pic>
        <p:nvPicPr>
          <p:cNvPr id="502" name="Google Shape;502;p64"/>
          <p:cNvPicPr preferRelativeResize="0"/>
          <p:nvPr/>
        </p:nvPicPr>
        <p:blipFill rotWithShape="1">
          <a:blip r:embed="rId3">
            <a:alphaModFix/>
          </a:blip>
          <a:srcRect b="0" l="0" r="0" t="0"/>
          <a:stretch/>
        </p:blipFill>
        <p:spPr>
          <a:xfrm>
            <a:off x="7310755" y="5125932"/>
            <a:ext cx="2142808" cy="2064237"/>
          </a:xfrm>
          <a:prstGeom prst="rect">
            <a:avLst/>
          </a:prstGeom>
          <a:noFill/>
          <a:ln>
            <a:noFill/>
          </a:ln>
        </p:spPr>
      </p:pic>
      <p:pic>
        <p:nvPicPr>
          <p:cNvPr id="503" name="Google Shape;503;p64"/>
          <p:cNvPicPr preferRelativeResize="0"/>
          <p:nvPr/>
        </p:nvPicPr>
        <p:blipFill rotWithShape="1">
          <a:blip r:embed="rId4">
            <a:alphaModFix/>
          </a:blip>
          <a:srcRect b="0" l="0" r="0" t="0"/>
          <a:stretch/>
        </p:blipFill>
        <p:spPr>
          <a:xfrm>
            <a:off x="420158" y="5544688"/>
            <a:ext cx="3277235" cy="17912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5"/>
          <p:cNvSpPr txBox="1"/>
          <p:nvPr/>
        </p:nvSpPr>
        <p:spPr>
          <a:xfrm>
            <a:off x="85431" y="1"/>
            <a:ext cx="9905933" cy="4639902"/>
          </a:xfrm>
          <a:prstGeom prst="rect">
            <a:avLst/>
          </a:prstGeom>
          <a:noFill/>
          <a:ln>
            <a:noFill/>
          </a:ln>
        </p:spPr>
        <p:txBody>
          <a:bodyPr anchorCtr="0" anchor="t" bIns="0" lIns="0" spcFirstLastPara="1" rIns="0" wrap="square" tIns="124625">
            <a:spAutoFit/>
          </a:bodyPr>
          <a:lstStyle/>
          <a:p>
            <a:pPr indent="0" lvl="0" marL="2101" marR="0" rtl="0" algn="ctr">
              <a:spcBef>
                <a:spcPts val="0"/>
              </a:spcBef>
              <a:spcAft>
                <a:spcPts val="0"/>
              </a:spcAft>
              <a:buNone/>
            </a:pPr>
            <a:r>
              <a:rPr lang="en-US" sz="3500">
                <a:solidFill>
                  <a:srgbClr val="FF0000"/>
                </a:solidFill>
                <a:latin typeface="Times New Roman"/>
                <a:ea typeface="Times New Roman"/>
                <a:cs typeface="Times New Roman"/>
                <a:sym typeface="Times New Roman"/>
              </a:rPr>
              <a:t>MOBILE COMPUTING</a:t>
            </a:r>
            <a:endParaRPr sz="3500">
              <a:solidFill>
                <a:schemeClr val="dk1"/>
              </a:solidFill>
              <a:latin typeface="Times New Roman"/>
              <a:ea typeface="Times New Roman"/>
              <a:cs typeface="Times New Roman"/>
              <a:sym typeface="Times New Roman"/>
            </a:endParaRPr>
          </a:p>
          <a:p>
            <a:pPr indent="-372488" lvl="0" marL="386491" marR="5602" rtl="0" algn="just">
              <a:spcBef>
                <a:spcPts val="871"/>
              </a:spcBef>
              <a:spcAft>
                <a:spcPts val="0"/>
              </a:spcAft>
              <a:buClr>
                <a:schemeClr val="dk1"/>
              </a:buClr>
              <a:buSzPts val="3500"/>
              <a:buFont typeface="Arial"/>
              <a:buChar char="•"/>
            </a:pPr>
            <a:r>
              <a:rPr lang="en-US" sz="3500">
                <a:solidFill>
                  <a:schemeClr val="dk1"/>
                </a:solidFill>
                <a:latin typeface="Arial"/>
                <a:ea typeface="Arial"/>
                <a:cs typeface="Arial"/>
                <a:sym typeface="Arial"/>
              </a:rPr>
              <a:t>Mobile computing is the process of computation on  a mobile device. In mobile computing, a set of  distributed computing systems or service provider  servers participate, connect, and synchronize  through mobile communication protocols.</a:t>
            </a:r>
            <a:endParaRPr sz="3500">
              <a:solidFill>
                <a:schemeClr val="dk1"/>
              </a:solidFill>
              <a:latin typeface="Arial"/>
              <a:ea typeface="Arial"/>
              <a:cs typeface="Arial"/>
              <a:sym typeface="Arial"/>
            </a:endParaRPr>
          </a:p>
          <a:p>
            <a:pPr indent="-372488" lvl="0" marL="386491" marR="5602" rtl="0" algn="just">
              <a:spcBef>
                <a:spcPts val="871"/>
              </a:spcBef>
              <a:spcAft>
                <a:spcPts val="0"/>
              </a:spcAft>
              <a:buClr>
                <a:schemeClr val="dk1"/>
              </a:buClr>
              <a:buSzPts val="3500"/>
              <a:buFont typeface="Arial"/>
              <a:buChar char="•"/>
            </a:pPr>
            <a:r>
              <a:rPr lang="en-US" sz="3500">
                <a:solidFill>
                  <a:schemeClr val="dk1"/>
                </a:solidFill>
                <a:latin typeface="Arial"/>
                <a:ea typeface="Arial"/>
                <a:cs typeface="Arial"/>
                <a:sym typeface="Arial"/>
              </a:rPr>
              <a:t>Mobile computing Provides decentralized  (distributed) computations on diversified devices,</a:t>
            </a:r>
            <a:endParaRPr sz="3500">
              <a:solidFill>
                <a:schemeClr val="dk1"/>
              </a:solidFill>
              <a:latin typeface="Arial"/>
              <a:ea typeface="Arial"/>
              <a:cs typeface="Arial"/>
              <a:sym typeface="Arial"/>
            </a:endParaRPr>
          </a:p>
        </p:txBody>
      </p:sp>
      <p:sp>
        <p:nvSpPr>
          <p:cNvPr id="509" name="Google Shape;509;p65"/>
          <p:cNvSpPr txBox="1"/>
          <p:nvPr/>
        </p:nvSpPr>
        <p:spPr>
          <a:xfrm>
            <a:off x="457972" y="4561519"/>
            <a:ext cx="6614693"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systems,	and	networks,	which</a:t>
            </a:r>
            <a:endParaRPr sz="3500">
              <a:solidFill>
                <a:schemeClr val="dk1"/>
              </a:solidFill>
              <a:latin typeface="Arial"/>
              <a:ea typeface="Arial"/>
              <a:cs typeface="Arial"/>
              <a:sym typeface="Arial"/>
            </a:endParaRPr>
          </a:p>
        </p:txBody>
      </p:sp>
      <p:sp>
        <p:nvSpPr>
          <p:cNvPr id="510" name="Google Shape;510;p65"/>
          <p:cNvSpPr txBox="1"/>
          <p:nvPr/>
        </p:nvSpPr>
        <p:spPr>
          <a:xfrm>
            <a:off x="457973" y="5099323"/>
            <a:ext cx="6883594"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synchronized,	and	interconnected</a:t>
            </a:r>
            <a:endParaRPr sz="3500">
              <a:solidFill>
                <a:schemeClr val="dk1"/>
              </a:solidFill>
              <a:latin typeface="Arial"/>
              <a:ea typeface="Arial"/>
              <a:cs typeface="Arial"/>
              <a:sym typeface="Arial"/>
            </a:endParaRPr>
          </a:p>
        </p:txBody>
      </p:sp>
      <p:sp>
        <p:nvSpPr>
          <p:cNvPr id="511" name="Google Shape;511;p65"/>
          <p:cNvSpPr txBox="1"/>
          <p:nvPr/>
        </p:nvSpPr>
        <p:spPr>
          <a:xfrm>
            <a:off x="7522661" y="4561520"/>
            <a:ext cx="2469831" cy="1091358"/>
          </a:xfrm>
          <a:prstGeom prst="rect">
            <a:avLst/>
          </a:prstGeom>
          <a:noFill/>
          <a:ln>
            <a:noFill/>
          </a:ln>
        </p:spPr>
        <p:txBody>
          <a:bodyPr anchorCtr="0" anchor="t" bIns="0" lIns="0" spcFirstLastPara="1" rIns="0" wrap="square" tIns="14000">
            <a:spAutoFit/>
          </a:bodyPr>
          <a:lstStyle/>
          <a:p>
            <a:pPr indent="-227553" lvl="0" marL="240857" marR="5602" rtl="0" algn="l">
              <a:spcBef>
                <a:spcPts val="0"/>
              </a:spcBef>
              <a:spcAft>
                <a:spcPts val="0"/>
              </a:spcAft>
              <a:buNone/>
            </a:pPr>
            <a:r>
              <a:rPr lang="en-US" sz="3500">
                <a:solidFill>
                  <a:schemeClr val="dk1"/>
                </a:solidFill>
                <a:latin typeface="Arial"/>
                <a:ea typeface="Arial"/>
                <a:cs typeface="Arial"/>
                <a:sym typeface="Arial"/>
              </a:rPr>
              <a:t>are	mobile,  via		mobile</a:t>
            </a:r>
            <a:endParaRPr sz="3500">
              <a:solidFill>
                <a:schemeClr val="dk1"/>
              </a:solidFill>
              <a:latin typeface="Arial"/>
              <a:ea typeface="Arial"/>
              <a:cs typeface="Arial"/>
              <a:sym typeface="Arial"/>
            </a:endParaRPr>
          </a:p>
        </p:txBody>
      </p:sp>
      <p:sp>
        <p:nvSpPr>
          <p:cNvPr id="512" name="Google Shape;512;p65"/>
          <p:cNvSpPr txBox="1"/>
          <p:nvPr/>
        </p:nvSpPr>
        <p:spPr>
          <a:xfrm>
            <a:off x="457973" y="5637124"/>
            <a:ext cx="7478118"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communication standards and protocols.</a:t>
            </a:r>
            <a:endParaRPr sz="35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2"/>
          <p:cNvSpPr/>
          <p:nvPr/>
        </p:nvSpPr>
        <p:spPr>
          <a:xfrm>
            <a:off x="3143251" y="2647950"/>
            <a:ext cx="3019425" cy="229552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8" name="Google Shape;88;p12"/>
          <p:cNvGrpSpPr/>
          <p:nvPr/>
        </p:nvGrpSpPr>
        <p:grpSpPr>
          <a:xfrm>
            <a:off x="1071835" y="5854700"/>
            <a:ext cx="2104054" cy="576824"/>
            <a:chOff x="1071835" y="5854700"/>
            <a:chExt cx="2104054" cy="576824"/>
          </a:xfrm>
        </p:grpSpPr>
        <p:sp>
          <p:nvSpPr>
            <p:cNvPr id="89" name="Google Shape;89;p12"/>
            <p:cNvSpPr/>
            <p:nvPr/>
          </p:nvSpPr>
          <p:spPr>
            <a:xfrm>
              <a:off x="1071835" y="6194288"/>
              <a:ext cx="2080061" cy="23723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2"/>
            <p:cNvSpPr/>
            <p:nvPr/>
          </p:nvSpPr>
          <p:spPr>
            <a:xfrm>
              <a:off x="1088009" y="5854700"/>
              <a:ext cx="2087499" cy="32715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2"/>
            <p:cNvSpPr/>
            <p:nvPr/>
          </p:nvSpPr>
          <p:spPr>
            <a:xfrm>
              <a:off x="1088009" y="5854700"/>
              <a:ext cx="2087880" cy="327660"/>
            </a:xfrm>
            <a:custGeom>
              <a:rect b="b" l="l" r="r" t="t"/>
              <a:pathLst>
                <a:path extrusionOk="0" h="327660" w="2087880">
                  <a:moveTo>
                    <a:pt x="210947" y="68706"/>
                  </a:moveTo>
                  <a:lnTo>
                    <a:pt x="131940" y="200405"/>
                  </a:lnTo>
                  <a:lnTo>
                    <a:pt x="229997" y="200405"/>
                  </a:lnTo>
                  <a:lnTo>
                    <a:pt x="210947" y="68706"/>
                  </a:lnTo>
                  <a:close/>
                </a:path>
                <a:path extrusionOk="0" h="327660" w="2087880">
                  <a:moveTo>
                    <a:pt x="1844802" y="0"/>
                  </a:moveTo>
                  <a:lnTo>
                    <a:pt x="2087499" y="0"/>
                  </a:lnTo>
                  <a:lnTo>
                    <a:pt x="2076068" y="54609"/>
                  </a:lnTo>
                  <a:lnTo>
                    <a:pt x="1900809" y="54609"/>
                  </a:lnTo>
                  <a:lnTo>
                    <a:pt x="1885188" y="129031"/>
                  </a:lnTo>
                  <a:lnTo>
                    <a:pt x="2054605" y="129031"/>
                  </a:lnTo>
                  <a:lnTo>
                    <a:pt x="2043302" y="183641"/>
                  </a:lnTo>
                  <a:lnTo>
                    <a:pt x="1873758" y="183641"/>
                  </a:lnTo>
                  <a:lnTo>
                    <a:pt x="1853311" y="272541"/>
                  </a:lnTo>
                  <a:lnTo>
                    <a:pt x="2043684" y="272541"/>
                  </a:lnTo>
                  <a:lnTo>
                    <a:pt x="2032127" y="327151"/>
                  </a:lnTo>
                  <a:lnTo>
                    <a:pt x="1776476" y="327151"/>
                  </a:lnTo>
                  <a:lnTo>
                    <a:pt x="1844802" y="0"/>
                  </a:lnTo>
                  <a:close/>
                </a:path>
                <a:path extrusionOk="0" h="327660" w="2087880">
                  <a:moveTo>
                    <a:pt x="1463548" y="0"/>
                  </a:moveTo>
                  <a:lnTo>
                    <a:pt x="1559560" y="0"/>
                  </a:lnTo>
                  <a:lnTo>
                    <a:pt x="1569592" y="229234"/>
                  </a:lnTo>
                  <a:lnTo>
                    <a:pt x="1681226" y="0"/>
                  </a:lnTo>
                  <a:lnTo>
                    <a:pt x="1778380" y="0"/>
                  </a:lnTo>
                  <a:lnTo>
                    <a:pt x="1709801" y="327151"/>
                  </a:lnTo>
                  <a:lnTo>
                    <a:pt x="1648460" y="327151"/>
                  </a:lnTo>
                  <a:lnTo>
                    <a:pt x="1712976" y="55752"/>
                  </a:lnTo>
                  <a:lnTo>
                    <a:pt x="1583690" y="327151"/>
                  </a:lnTo>
                  <a:lnTo>
                    <a:pt x="1519809" y="327151"/>
                  </a:lnTo>
                  <a:lnTo>
                    <a:pt x="1507998" y="53720"/>
                  </a:lnTo>
                  <a:lnTo>
                    <a:pt x="1455928" y="327151"/>
                  </a:lnTo>
                  <a:lnTo>
                    <a:pt x="1395222" y="327151"/>
                  </a:lnTo>
                  <a:lnTo>
                    <a:pt x="1463548" y="0"/>
                  </a:lnTo>
                  <a:close/>
                </a:path>
                <a:path extrusionOk="0" h="327660" w="2087880">
                  <a:moveTo>
                    <a:pt x="1334642" y="0"/>
                  </a:moveTo>
                  <a:lnTo>
                    <a:pt x="1401826" y="0"/>
                  </a:lnTo>
                  <a:lnTo>
                    <a:pt x="1333499" y="327151"/>
                  </a:lnTo>
                  <a:lnTo>
                    <a:pt x="1266063" y="327151"/>
                  </a:lnTo>
                  <a:lnTo>
                    <a:pt x="1334642" y="0"/>
                  </a:lnTo>
                  <a:close/>
                </a:path>
                <a:path extrusionOk="0" h="327660" w="2087880">
                  <a:moveTo>
                    <a:pt x="1037590" y="0"/>
                  </a:moveTo>
                  <a:lnTo>
                    <a:pt x="1295527" y="0"/>
                  </a:lnTo>
                  <a:lnTo>
                    <a:pt x="1284097" y="54609"/>
                  </a:lnTo>
                  <a:lnTo>
                    <a:pt x="1189482" y="54609"/>
                  </a:lnTo>
                  <a:lnTo>
                    <a:pt x="1132586" y="327151"/>
                  </a:lnTo>
                  <a:lnTo>
                    <a:pt x="1065148" y="327151"/>
                  </a:lnTo>
                  <a:lnTo>
                    <a:pt x="1122298" y="54609"/>
                  </a:lnTo>
                  <a:lnTo>
                    <a:pt x="1026286" y="54609"/>
                  </a:lnTo>
                  <a:lnTo>
                    <a:pt x="1037590" y="0"/>
                  </a:lnTo>
                  <a:close/>
                </a:path>
                <a:path extrusionOk="0" h="327660" w="2087880">
                  <a:moveTo>
                    <a:pt x="719073" y="0"/>
                  </a:moveTo>
                  <a:lnTo>
                    <a:pt x="790702" y="0"/>
                  </a:lnTo>
                  <a:lnTo>
                    <a:pt x="831341" y="92328"/>
                  </a:lnTo>
                  <a:lnTo>
                    <a:pt x="837985" y="107830"/>
                  </a:lnTo>
                  <a:lnTo>
                    <a:pt x="843438" y="120999"/>
                  </a:lnTo>
                  <a:lnTo>
                    <a:pt x="847701" y="131833"/>
                  </a:lnTo>
                  <a:lnTo>
                    <a:pt x="850772" y="140334"/>
                  </a:lnTo>
                  <a:lnTo>
                    <a:pt x="855037" y="132978"/>
                  </a:lnTo>
                  <a:lnTo>
                    <a:pt x="859647" y="125396"/>
                  </a:lnTo>
                  <a:lnTo>
                    <a:pt x="864614" y="117600"/>
                  </a:lnTo>
                  <a:lnTo>
                    <a:pt x="869949" y="109600"/>
                  </a:lnTo>
                  <a:lnTo>
                    <a:pt x="900938" y="66293"/>
                  </a:lnTo>
                  <a:lnTo>
                    <a:pt x="947166" y="0"/>
                  </a:lnTo>
                  <a:lnTo>
                    <a:pt x="1025271" y="0"/>
                  </a:lnTo>
                  <a:lnTo>
                    <a:pt x="875284" y="205993"/>
                  </a:lnTo>
                  <a:lnTo>
                    <a:pt x="849884" y="327151"/>
                  </a:lnTo>
                  <a:lnTo>
                    <a:pt x="782573" y="327151"/>
                  </a:lnTo>
                  <a:lnTo>
                    <a:pt x="809243" y="199770"/>
                  </a:lnTo>
                  <a:lnTo>
                    <a:pt x="719073" y="0"/>
                  </a:lnTo>
                  <a:close/>
                </a:path>
                <a:path extrusionOk="0" h="327660" w="2087880">
                  <a:moveTo>
                    <a:pt x="424688" y="0"/>
                  </a:moveTo>
                  <a:lnTo>
                    <a:pt x="487679" y="0"/>
                  </a:lnTo>
                  <a:lnTo>
                    <a:pt x="576326" y="218947"/>
                  </a:lnTo>
                  <a:lnTo>
                    <a:pt x="622046" y="0"/>
                  </a:lnTo>
                  <a:lnTo>
                    <a:pt x="684529" y="0"/>
                  </a:lnTo>
                  <a:lnTo>
                    <a:pt x="616204" y="327151"/>
                  </a:lnTo>
                  <a:lnTo>
                    <a:pt x="553466" y="327151"/>
                  </a:lnTo>
                  <a:lnTo>
                    <a:pt x="465074" y="107314"/>
                  </a:lnTo>
                  <a:lnTo>
                    <a:pt x="419100" y="327151"/>
                  </a:lnTo>
                  <a:lnTo>
                    <a:pt x="356362" y="327151"/>
                  </a:lnTo>
                  <a:lnTo>
                    <a:pt x="424688" y="0"/>
                  </a:lnTo>
                  <a:close/>
                </a:path>
                <a:path extrusionOk="0" h="327660" w="2087880">
                  <a:moveTo>
                    <a:pt x="185038" y="0"/>
                  </a:moveTo>
                  <a:lnTo>
                    <a:pt x="259841" y="0"/>
                  </a:lnTo>
                  <a:lnTo>
                    <a:pt x="312928" y="327151"/>
                  </a:lnTo>
                  <a:lnTo>
                    <a:pt x="249174" y="327151"/>
                  </a:lnTo>
                  <a:lnTo>
                    <a:pt x="238252" y="254888"/>
                  </a:lnTo>
                  <a:lnTo>
                    <a:pt x="108496" y="254888"/>
                  </a:lnTo>
                  <a:lnTo>
                    <a:pt x="69202" y="327151"/>
                  </a:lnTo>
                  <a:lnTo>
                    <a:pt x="0" y="327151"/>
                  </a:lnTo>
                  <a:lnTo>
                    <a:pt x="185038" y="0"/>
                  </a:lnTo>
                  <a:close/>
                </a:path>
              </a:pathLst>
            </a:custGeom>
            <a:noFill/>
            <a:ln cap="flat" cmpd="sng" w="9525">
              <a:solidFill>
                <a:srgbClr val="C39F0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2" name="Google Shape;92;p12"/>
          <p:cNvSpPr/>
          <p:nvPr/>
        </p:nvSpPr>
        <p:spPr>
          <a:xfrm>
            <a:off x="4029074" y="5876925"/>
            <a:ext cx="2095501" cy="4857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2"/>
          <p:cNvSpPr/>
          <p:nvPr/>
        </p:nvSpPr>
        <p:spPr>
          <a:xfrm>
            <a:off x="6477000" y="5572125"/>
            <a:ext cx="2724150" cy="12477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2"/>
          <p:cNvSpPr/>
          <p:nvPr/>
        </p:nvSpPr>
        <p:spPr>
          <a:xfrm>
            <a:off x="762001" y="1228726"/>
            <a:ext cx="6067425" cy="52387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6"/>
          <p:cNvSpPr txBox="1"/>
          <p:nvPr/>
        </p:nvSpPr>
        <p:spPr>
          <a:xfrm>
            <a:off x="85433" y="37814"/>
            <a:ext cx="9905233" cy="5182221"/>
          </a:xfrm>
          <a:prstGeom prst="rect">
            <a:avLst/>
          </a:prstGeom>
          <a:noFill/>
          <a:ln>
            <a:noFill/>
          </a:ln>
        </p:spPr>
        <p:txBody>
          <a:bodyPr anchorCtr="0" anchor="t" bIns="0" lIns="0" spcFirstLastPara="1" rIns="0" wrap="square" tIns="14000">
            <a:spAutoFit/>
          </a:bodyPr>
          <a:lstStyle/>
          <a:p>
            <a:pPr indent="-372488" lvl="0" marL="386491" marR="11904" rtl="0" algn="just">
              <a:spcBef>
                <a:spcPts val="0"/>
              </a:spcBef>
              <a:spcAft>
                <a:spcPts val="0"/>
              </a:spcAft>
              <a:buClr>
                <a:schemeClr val="dk1"/>
              </a:buClr>
              <a:buSzPts val="3500"/>
              <a:buFont typeface="Arial"/>
              <a:buChar char="•"/>
            </a:pPr>
            <a:r>
              <a:rPr lang="en-US" sz="3500">
                <a:solidFill>
                  <a:schemeClr val="dk1"/>
                </a:solidFill>
                <a:latin typeface="Arial"/>
                <a:ea typeface="Arial"/>
                <a:cs typeface="Arial"/>
                <a:sym typeface="Arial"/>
              </a:rPr>
              <a:t>Mobile device does not restrict itself to just one  application, such as, voice communication.</a:t>
            </a:r>
            <a:endParaRPr sz="3500">
              <a:solidFill>
                <a:schemeClr val="dk1"/>
              </a:solidFill>
              <a:latin typeface="Arial"/>
              <a:ea typeface="Arial"/>
              <a:cs typeface="Arial"/>
              <a:sym typeface="Arial"/>
            </a:endParaRPr>
          </a:p>
          <a:p>
            <a:pPr indent="-372488" lvl="0" marL="386491" marR="7000" rtl="0" algn="just">
              <a:spcBef>
                <a:spcPts val="871"/>
              </a:spcBef>
              <a:spcAft>
                <a:spcPts val="0"/>
              </a:spcAft>
              <a:buClr>
                <a:schemeClr val="dk1"/>
              </a:buClr>
              <a:buSzPts val="3500"/>
              <a:buFont typeface="Arial"/>
              <a:buChar char="•"/>
            </a:pPr>
            <a:r>
              <a:rPr lang="en-US" sz="3500">
                <a:solidFill>
                  <a:schemeClr val="dk1"/>
                </a:solidFill>
                <a:latin typeface="Arial"/>
                <a:ea typeface="Arial"/>
                <a:cs typeface="Arial"/>
                <a:sym typeface="Arial"/>
              </a:rPr>
              <a:t>Ubiquitous computing refers to the blending of  computing devices with environmental objects.</a:t>
            </a:r>
            <a:endParaRPr sz="3500">
              <a:solidFill>
                <a:schemeClr val="dk1"/>
              </a:solidFill>
              <a:latin typeface="Arial"/>
              <a:ea typeface="Arial"/>
              <a:cs typeface="Arial"/>
              <a:sym typeface="Arial"/>
            </a:endParaRPr>
          </a:p>
          <a:p>
            <a:pPr indent="-372488" lvl="0" marL="386491" marR="8403" rtl="0" algn="just">
              <a:spcBef>
                <a:spcPts val="882"/>
              </a:spcBef>
              <a:spcAft>
                <a:spcPts val="0"/>
              </a:spcAft>
              <a:buClr>
                <a:schemeClr val="dk1"/>
              </a:buClr>
              <a:buSzPts val="3500"/>
              <a:buFont typeface="Arial"/>
              <a:buChar char="•"/>
            </a:pPr>
            <a:r>
              <a:rPr lang="en-US" sz="3500">
                <a:solidFill>
                  <a:schemeClr val="dk1"/>
                </a:solidFill>
                <a:latin typeface="Arial"/>
                <a:ea typeface="Arial"/>
                <a:cs typeface="Arial"/>
                <a:sym typeface="Arial"/>
              </a:rPr>
              <a:t>A term that describes integration of computers into  practically all objects in our everyday environment,  endowing them with computing abilities.</a:t>
            </a:r>
            <a:endParaRPr sz="3500">
              <a:solidFill>
                <a:schemeClr val="dk1"/>
              </a:solidFill>
              <a:latin typeface="Arial"/>
              <a:ea typeface="Arial"/>
              <a:cs typeface="Arial"/>
              <a:sym typeface="Arial"/>
            </a:endParaRPr>
          </a:p>
          <a:p>
            <a:pPr indent="-372488" lvl="0" marL="386491" marR="5602" rtl="0" algn="just">
              <a:spcBef>
                <a:spcPts val="871"/>
              </a:spcBef>
              <a:spcAft>
                <a:spcPts val="0"/>
              </a:spcAft>
              <a:buClr>
                <a:schemeClr val="dk1"/>
              </a:buClr>
              <a:buSzPts val="3500"/>
              <a:buFont typeface="Arial"/>
              <a:buChar char="•"/>
            </a:pPr>
            <a:r>
              <a:rPr lang="en-US" sz="3500">
                <a:solidFill>
                  <a:schemeClr val="dk1"/>
                </a:solidFill>
                <a:latin typeface="Arial"/>
                <a:ea typeface="Arial"/>
                <a:cs typeface="Arial"/>
                <a:sym typeface="Arial"/>
              </a:rPr>
              <a:t>Ubiquitous computing is based on pervasive  computing.</a:t>
            </a:r>
            <a:endParaRPr sz="3500">
              <a:solidFill>
                <a:schemeClr val="dk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7"/>
          <p:cNvSpPr txBox="1"/>
          <p:nvPr/>
        </p:nvSpPr>
        <p:spPr>
          <a:xfrm>
            <a:off x="85431" y="37814"/>
            <a:ext cx="9897530" cy="1110447"/>
          </a:xfrm>
          <a:prstGeom prst="rect">
            <a:avLst/>
          </a:prstGeom>
          <a:noFill/>
          <a:ln>
            <a:noFill/>
          </a:ln>
        </p:spPr>
        <p:txBody>
          <a:bodyPr anchorCtr="0" anchor="t" bIns="0" lIns="0" spcFirstLastPara="1" rIns="0" wrap="square" tIns="32900">
            <a:spAutoFit/>
          </a:bodyPr>
          <a:lstStyle/>
          <a:p>
            <a:pPr indent="-372488" lvl="0" marL="386491" marR="5602" rtl="0" algn="l">
              <a:lnSpc>
                <a:spcPct val="120628"/>
              </a:lnSpc>
              <a:spcBef>
                <a:spcPts val="0"/>
              </a:spcBef>
              <a:spcAft>
                <a:spcPts val="0"/>
              </a:spcAft>
              <a:buClr>
                <a:schemeClr val="dk1"/>
              </a:buClr>
              <a:buSzPts val="3500"/>
              <a:buFont typeface="Arial"/>
              <a:buChar char="•"/>
            </a:pPr>
            <a:r>
              <a:rPr lang="en-US" sz="3500">
                <a:solidFill>
                  <a:schemeClr val="dk1"/>
                </a:solidFill>
                <a:latin typeface="Arial"/>
                <a:ea typeface="Arial"/>
                <a:cs typeface="Arial"/>
                <a:sym typeface="Arial"/>
              </a:rPr>
              <a:t>Pervasive means ‘existing in all parts of a place or  thing’.</a:t>
            </a:r>
            <a:endParaRPr sz="3500">
              <a:solidFill>
                <a:schemeClr val="dk1"/>
              </a:solidFill>
              <a:latin typeface="Arial"/>
              <a:ea typeface="Arial"/>
              <a:cs typeface="Arial"/>
              <a:sym typeface="Arial"/>
            </a:endParaRPr>
          </a:p>
        </p:txBody>
      </p:sp>
      <p:sp>
        <p:nvSpPr>
          <p:cNvPr id="523" name="Google Shape;523;p67"/>
          <p:cNvSpPr txBox="1"/>
          <p:nvPr/>
        </p:nvSpPr>
        <p:spPr>
          <a:xfrm>
            <a:off x="85433" y="1224060"/>
            <a:ext cx="5854906" cy="557196"/>
          </a:xfrm>
          <a:prstGeom prst="rect">
            <a:avLst/>
          </a:prstGeom>
          <a:noFill/>
          <a:ln>
            <a:noFill/>
          </a:ln>
        </p:spPr>
        <p:txBody>
          <a:bodyPr anchorCtr="0" anchor="t" bIns="0" lIns="0" spcFirstLastPara="1" rIns="0" wrap="square" tIns="14000">
            <a:spAutoFit/>
          </a:bodyPr>
          <a:lstStyle/>
          <a:p>
            <a:pPr indent="-372488" lvl="0" marL="386491" marR="0" rtl="0" algn="l">
              <a:spcBef>
                <a:spcPts val="0"/>
              </a:spcBef>
              <a:spcAft>
                <a:spcPts val="0"/>
              </a:spcAft>
              <a:buClr>
                <a:schemeClr val="dk1"/>
              </a:buClr>
              <a:buSzPts val="3500"/>
              <a:buFont typeface="Arial"/>
              <a:buChar char="•"/>
            </a:pPr>
            <a:r>
              <a:rPr lang="en-US" sz="3500">
                <a:solidFill>
                  <a:schemeClr val="dk1"/>
                </a:solidFill>
                <a:latin typeface="Arial"/>
                <a:ea typeface="Arial"/>
                <a:cs typeface="Arial"/>
                <a:sym typeface="Arial"/>
              </a:rPr>
              <a:t>Pervasive	computing	is	the</a:t>
            </a:r>
            <a:endParaRPr sz="3500">
              <a:solidFill>
                <a:schemeClr val="dk1"/>
              </a:solidFill>
              <a:latin typeface="Arial"/>
              <a:ea typeface="Arial"/>
              <a:cs typeface="Arial"/>
              <a:sym typeface="Arial"/>
            </a:endParaRPr>
          </a:p>
        </p:txBody>
      </p:sp>
      <p:sp>
        <p:nvSpPr>
          <p:cNvPr id="524" name="Google Shape;524;p67"/>
          <p:cNvSpPr txBox="1"/>
          <p:nvPr/>
        </p:nvSpPr>
        <p:spPr>
          <a:xfrm>
            <a:off x="6091443" y="1224061"/>
            <a:ext cx="946057" cy="1091358"/>
          </a:xfrm>
          <a:prstGeom prst="rect">
            <a:avLst/>
          </a:prstGeom>
          <a:noFill/>
          <a:ln>
            <a:noFill/>
          </a:ln>
        </p:spPr>
        <p:txBody>
          <a:bodyPr anchorCtr="0" anchor="t" bIns="0" lIns="0" spcFirstLastPara="1" rIns="0" wrap="square" tIns="14000">
            <a:spAutoFit/>
          </a:bodyPr>
          <a:lstStyle/>
          <a:p>
            <a:pPr indent="114825" lvl="0" marL="14003" marR="5602" rtl="0" algn="l">
              <a:spcBef>
                <a:spcPts val="0"/>
              </a:spcBef>
              <a:spcAft>
                <a:spcPts val="0"/>
              </a:spcAft>
              <a:buNone/>
            </a:pPr>
            <a:r>
              <a:rPr lang="en-US" sz="3500">
                <a:solidFill>
                  <a:schemeClr val="dk1"/>
                </a:solidFill>
                <a:latin typeface="Arial"/>
                <a:ea typeface="Arial"/>
                <a:cs typeface="Arial"/>
                <a:sym typeface="Arial"/>
              </a:rPr>
              <a:t>next  into</a:t>
            </a:r>
            <a:endParaRPr sz="3500">
              <a:solidFill>
                <a:schemeClr val="dk1"/>
              </a:solidFill>
              <a:latin typeface="Arial"/>
              <a:ea typeface="Arial"/>
              <a:cs typeface="Arial"/>
              <a:sym typeface="Arial"/>
            </a:endParaRPr>
          </a:p>
        </p:txBody>
      </p:sp>
      <p:sp>
        <p:nvSpPr>
          <p:cNvPr id="525" name="Google Shape;525;p67"/>
          <p:cNvSpPr txBox="1"/>
          <p:nvPr/>
        </p:nvSpPr>
        <p:spPr>
          <a:xfrm>
            <a:off x="7304256" y="1224061"/>
            <a:ext cx="2683411" cy="1091358"/>
          </a:xfrm>
          <a:prstGeom prst="rect">
            <a:avLst/>
          </a:prstGeom>
          <a:noFill/>
          <a:ln>
            <a:noFill/>
          </a:ln>
        </p:spPr>
        <p:txBody>
          <a:bodyPr anchorCtr="0" anchor="t" bIns="0" lIns="0" spcFirstLastPara="1" rIns="0" wrap="square" tIns="14000">
            <a:spAutoFit/>
          </a:bodyPr>
          <a:lstStyle/>
          <a:p>
            <a:pPr indent="-56713" lvl="0" marL="70016" marR="5602" rtl="0" algn="l">
              <a:spcBef>
                <a:spcPts val="0"/>
              </a:spcBef>
              <a:spcAft>
                <a:spcPts val="0"/>
              </a:spcAft>
              <a:buNone/>
            </a:pPr>
            <a:r>
              <a:rPr lang="en-US" sz="3500">
                <a:solidFill>
                  <a:schemeClr val="dk1"/>
                </a:solidFill>
                <a:latin typeface="Arial"/>
                <a:ea typeface="Arial"/>
                <a:cs typeface="Arial"/>
                <a:sym typeface="Arial"/>
              </a:rPr>
              <a:t>generation		of  account	the</a:t>
            </a:r>
            <a:endParaRPr sz="3500">
              <a:solidFill>
                <a:schemeClr val="dk1"/>
              </a:solidFill>
              <a:latin typeface="Arial"/>
              <a:ea typeface="Arial"/>
              <a:cs typeface="Arial"/>
              <a:sym typeface="Arial"/>
            </a:endParaRPr>
          </a:p>
        </p:txBody>
      </p:sp>
      <p:sp>
        <p:nvSpPr>
          <p:cNvPr id="526" name="Google Shape;526;p67"/>
          <p:cNvSpPr txBox="1"/>
          <p:nvPr/>
        </p:nvSpPr>
        <p:spPr>
          <a:xfrm>
            <a:off x="457974" y="1761864"/>
            <a:ext cx="2385799" cy="1091358"/>
          </a:xfrm>
          <a:prstGeom prst="rect">
            <a:avLst/>
          </a:prstGeom>
          <a:noFill/>
          <a:ln>
            <a:noFill/>
          </a:ln>
        </p:spPr>
        <p:txBody>
          <a:bodyPr anchorCtr="0" anchor="t" bIns="0" lIns="0" spcFirstLastPara="1" rIns="0" wrap="square" tIns="14000">
            <a:spAutoFit/>
          </a:bodyPr>
          <a:lstStyle/>
          <a:p>
            <a:pPr indent="0" lvl="0" marL="14003" marR="5602" rtl="0" algn="l">
              <a:spcBef>
                <a:spcPts val="0"/>
              </a:spcBef>
              <a:spcAft>
                <a:spcPts val="0"/>
              </a:spcAft>
              <a:buNone/>
            </a:pPr>
            <a:r>
              <a:rPr lang="en-US" sz="3500">
                <a:solidFill>
                  <a:schemeClr val="dk1"/>
                </a:solidFill>
                <a:latin typeface="Arial"/>
                <a:ea typeface="Arial"/>
                <a:cs typeface="Arial"/>
                <a:sym typeface="Arial"/>
              </a:rPr>
              <a:t>computing  environment</a:t>
            </a:r>
            <a:endParaRPr sz="3500">
              <a:solidFill>
                <a:schemeClr val="dk1"/>
              </a:solidFill>
              <a:latin typeface="Arial"/>
              <a:ea typeface="Arial"/>
              <a:cs typeface="Arial"/>
              <a:sym typeface="Arial"/>
            </a:endParaRPr>
          </a:p>
        </p:txBody>
      </p:sp>
      <p:sp>
        <p:nvSpPr>
          <p:cNvPr id="527" name="Google Shape;527;p67"/>
          <p:cNvSpPr txBox="1"/>
          <p:nvPr/>
        </p:nvSpPr>
        <p:spPr>
          <a:xfrm>
            <a:off x="2954422" y="1761864"/>
            <a:ext cx="7035551" cy="1091358"/>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which	takes</a:t>
            </a:r>
            <a:endParaRPr sz="3500">
              <a:solidFill>
                <a:schemeClr val="dk1"/>
              </a:solidFill>
              <a:latin typeface="Arial"/>
              <a:ea typeface="Arial"/>
              <a:cs typeface="Arial"/>
              <a:sym typeface="Arial"/>
            </a:endParaRPr>
          </a:p>
          <a:p>
            <a:pPr indent="0" lvl="0" marL="593740" marR="0" rtl="0" algn="l">
              <a:spcBef>
                <a:spcPts val="0"/>
              </a:spcBef>
              <a:spcAft>
                <a:spcPts val="0"/>
              </a:spcAft>
              <a:buNone/>
            </a:pPr>
            <a:r>
              <a:rPr lang="en-US" sz="3500">
                <a:solidFill>
                  <a:schemeClr val="dk1"/>
                </a:solidFill>
                <a:latin typeface="Arial"/>
                <a:ea typeface="Arial"/>
                <a:cs typeface="Arial"/>
                <a:sym typeface="Arial"/>
              </a:rPr>
              <a:t>in	which	information	and</a:t>
            </a:r>
            <a:endParaRPr sz="3500">
              <a:solidFill>
                <a:schemeClr val="dk1"/>
              </a:solidFill>
              <a:latin typeface="Arial"/>
              <a:ea typeface="Arial"/>
              <a:cs typeface="Arial"/>
              <a:sym typeface="Arial"/>
            </a:endParaRPr>
          </a:p>
        </p:txBody>
      </p:sp>
      <p:sp>
        <p:nvSpPr>
          <p:cNvPr id="528" name="Google Shape;528;p67"/>
          <p:cNvSpPr txBox="1"/>
          <p:nvPr/>
        </p:nvSpPr>
        <p:spPr>
          <a:xfrm>
            <a:off x="85431" y="2837469"/>
            <a:ext cx="9908734" cy="3354651"/>
          </a:xfrm>
          <a:prstGeom prst="rect">
            <a:avLst/>
          </a:prstGeom>
          <a:noFill/>
          <a:ln>
            <a:noFill/>
          </a:ln>
        </p:spPr>
        <p:txBody>
          <a:bodyPr anchorCtr="0" anchor="t" bIns="0" lIns="0" spcFirstLastPara="1" rIns="0" wrap="square" tIns="32900">
            <a:spAutoFit/>
          </a:bodyPr>
          <a:lstStyle/>
          <a:p>
            <a:pPr indent="0" lvl="0" marL="386491" marR="13303" rtl="0" algn="just">
              <a:lnSpc>
                <a:spcPct val="120628"/>
              </a:lnSpc>
              <a:spcBef>
                <a:spcPts val="0"/>
              </a:spcBef>
              <a:spcAft>
                <a:spcPts val="0"/>
              </a:spcAft>
              <a:buNone/>
            </a:pPr>
            <a:r>
              <a:rPr lang="en-US" sz="3500">
                <a:solidFill>
                  <a:schemeClr val="dk1"/>
                </a:solidFill>
                <a:latin typeface="Arial"/>
                <a:ea typeface="Arial"/>
                <a:cs typeface="Arial"/>
                <a:sym typeface="Arial"/>
              </a:rPr>
              <a:t>communication technology is used everywhere, by  everyone, and at all times.</a:t>
            </a:r>
            <a:endParaRPr sz="3500">
              <a:solidFill>
                <a:schemeClr val="dk1"/>
              </a:solidFill>
              <a:latin typeface="Arial"/>
              <a:ea typeface="Arial"/>
              <a:cs typeface="Arial"/>
              <a:sym typeface="Arial"/>
            </a:endParaRPr>
          </a:p>
          <a:p>
            <a:pPr indent="-372488" lvl="0" marL="386491" marR="5602" rtl="0" algn="just">
              <a:spcBef>
                <a:spcPts val="744"/>
              </a:spcBef>
              <a:spcAft>
                <a:spcPts val="0"/>
              </a:spcAft>
              <a:buClr>
                <a:schemeClr val="dk1"/>
              </a:buClr>
              <a:buSzPts val="3500"/>
              <a:buFont typeface="Arial"/>
              <a:buChar char="•"/>
            </a:pPr>
            <a:r>
              <a:rPr lang="en-US" sz="3500">
                <a:solidFill>
                  <a:schemeClr val="dk1"/>
                </a:solidFill>
                <a:latin typeface="Arial"/>
                <a:ea typeface="Arial"/>
                <a:cs typeface="Arial"/>
                <a:sym typeface="Arial"/>
              </a:rPr>
              <a:t>Pervasive computing Assumes information and  communication technology to be an integrated part  of all facets of our environment, such as toys,  computers, cars, homes, factories, and </a:t>
            </a:r>
            <a:r>
              <a:rPr lang="en-US" sz="3100">
                <a:solidFill>
                  <a:schemeClr val="dk1"/>
                </a:solidFill>
                <a:latin typeface="Arial"/>
                <a:ea typeface="Arial"/>
                <a:cs typeface="Arial"/>
                <a:sym typeface="Arial"/>
              </a:rPr>
              <a:t>work-areas.</a:t>
            </a:r>
            <a:endParaRPr sz="3100">
              <a:solidFill>
                <a:schemeClr val="dk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8"/>
          <p:cNvSpPr txBox="1"/>
          <p:nvPr/>
        </p:nvSpPr>
        <p:spPr>
          <a:xfrm>
            <a:off x="85433" y="37815"/>
            <a:ext cx="9903832" cy="6246615"/>
          </a:xfrm>
          <a:prstGeom prst="rect">
            <a:avLst/>
          </a:prstGeom>
          <a:noFill/>
          <a:ln>
            <a:noFill/>
          </a:ln>
        </p:spPr>
        <p:txBody>
          <a:bodyPr anchorCtr="0" anchor="t" bIns="0" lIns="0" spcFirstLastPara="1" rIns="0" wrap="square" tIns="14000">
            <a:spAutoFit/>
          </a:bodyPr>
          <a:lstStyle/>
          <a:p>
            <a:pPr indent="-372488" lvl="0" marL="386491" marR="5602" rtl="0" algn="just">
              <a:lnSpc>
                <a:spcPct val="99900"/>
              </a:lnSpc>
              <a:spcBef>
                <a:spcPts val="0"/>
              </a:spcBef>
              <a:spcAft>
                <a:spcPts val="0"/>
              </a:spcAft>
              <a:buClr>
                <a:schemeClr val="dk1"/>
              </a:buClr>
              <a:buSzPts val="3500"/>
              <a:buFont typeface="Arial"/>
              <a:buChar char="•"/>
            </a:pPr>
            <a:r>
              <a:rPr lang="en-US" sz="3500">
                <a:solidFill>
                  <a:schemeClr val="dk1"/>
                </a:solidFill>
                <a:latin typeface="Arial"/>
                <a:ea typeface="Arial"/>
                <a:cs typeface="Arial"/>
                <a:sym typeface="Arial"/>
              </a:rPr>
              <a:t>Mobile computing Also called pervasive computing  when a set of computing devices, systems, or  networks have the characteristics of transparency,  application-aware adaptation, and have an  environment sensing ability.</a:t>
            </a:r>
            <a:endParaRPr sz="3500">
              <a:solidFill>
                <a:schemeClr val="dk1"/>
              </a:solidFill>
              <a:latin typeface="Arial"/>
              <a:ea typeface="Arial"/>
              <a:cs typeface="Arial"/>
              <a:sym typeface="Arial"/>
            </a:endParaRPr>
          </a:p>
          <a:p>
            <a:pPr indent="0" lvl="0" marL="14003" marR="0" rtl="0" algn="just">
              <a:spcBef>
                <a:spcPts val="882"/>
              </a:spcBef>
              <a:spcAft>
                <a:spcPts val="0"/>
              </a:spcAft>
              <a:buNone/>
            </a:pPr>
            <a:r>
              <a:rPr i="1" lang="en-US" sz="3500">
                <a:solidFill>
                  <a:srgbClr val="0000FF"/>
                </a:solidFill>
                <a:latin typeface="Arial"/>
                <a:ea typeface="Arial"/>
                <a:cs typeface="Arial"/>
                <a:sym typeface="Arial"/>
              </a:rPr>
              <a:t>Limitations of mobile computing:1.</a:t>
            </a:r>
            <a:endParaRPr sz="3500">
              <a:solidFill>
                <a:schemeClr val="dk1"/>
              </a:solidFill>
              <a:latin typeface="Arial"/>
              <a:ea typeface="Arial"/>
              <a:cs typeface="Arial"/>
              <a:sym typeface="Arial"/>
            </a:endParaRPr>
          </a:p>
          <a:p>
            <a:pPr indent="-372488" lvl="0" marL="386491" marR="7000" rtl="0" algn="just">
              <a:spcBef>
                <a:spcPts val="871"/>
              </a:spcBef>
              <a:spcAft>
                <a:spcPts val="0"/>
              </a:spcAft>
              <a:buClr>
                <a:srgbClr val="0000FF"/>
              </a:buClr>
              <a:buSzPts val="1800"/>
              <a:buFont typeface="Arial"/>
              <a:buAutoNum type="arabicPeriod"/>
            </a:pPr>
            <a:r>
              <a:rPr lang="en-US" sz="1800">
                <a:solidFill>
                  <a:schemeClr val="dk1"/>
                </a:solidFill>
                <a:latin typeface="Calibri"/>
                <a:ea typeface="Calibri"/>
                <a:cs typeface="Calibri"/>
                <a:sym typeface="Calibri"/>
              </a:rPr>
              <a:t>	</a:t>
            </a:r>
            <a:r>
              <a:rPr lang="en-US" sz="3500">
                <a:solidFill>
                  <a:schemeClr val="dk1"/>
                </a:solidFill>
                <a:latin typeface="Arial"/>
                <a:ea typeface="Arial"/>
                <a:cs typeface="Arial"/>
                <a:sym typeface="Arial"/>
              </a:rPr>
              <a:t>Resource constraints – Battery needs and recharge  requirements are the biggest constraints of mobile  computing.</a:t>
            </a:r>
            <a:endParaRPr sz="3500">
              <a:solidFill>
                <a:schemeClr val="dk1"/>
              </a:solidFill>
              <a:latin typeface="Arial"/>
              <a:ea typeface="Arial"/>
              <a:cs typeface="Arial"/>
              <a:sym typeface="Arial"/>
            </a:endParaRPr>
          </a:p>
          <a:p>
            <a:pPr indent="-354983" lvl="0" marL="354983" marR="5602" rtl="0" algn="just">
              <a:spcBef>
                <a:spcPts val="882"/>
              </a:spcBef>
              <a:spcAft>
                <a:spcPts val="0"/>
              </a:spcAft>
              <a:buClr>
                <a:schemeClr val="dk1"/>
              </a:buClr>
              <a:buSzPts val="3391"/>
              <a:buFont typeface="Arial"/>
              <a:buAutoNum type="arabicPeriod"/>
            </a:pPr>
            <a:r>
              <a:rPr lang="en-US" sz="3500">
                <a:solidFill>
                  <a:schemeClr val="dk1"/>
                </a:solidFill>
                <a:latin typeface="Arial"/>
                <a:ea typeface="Arial"/>
                <a:cs typeface="Arial"/>
                <a:sym typeface="Arial"/>
              </a:rPr>
              <a:t>Interference – there may be interference in wireless  signals affecting the quality of service.</a:t>
            </a:r>
            <a:endParaRPr sz="3500">
              <a:solidFill>
                <a:schemeClr val="dk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9"/>
          <p:cNvSpPr txBox="1"/>
          <p:nvPr/>
        </p:nvSpPr>
        <p:spPr>
          <a:xfrm>
            <a:off x="85431" y="37814"/>
            <a:ext cx="9904532" cy="5720830"/>
          </a:xfrm>
          <a:prstGeom prst="rect">
            <a:avLst/>
          </a:prstGeom>
          <a:noFill/>
          <a:ln>
            <a:noFill/>
          </a:ln>
        </p:spPr>
        <p:txBody>
          <a:bodyPr anchorCtr="0" anchor="t" bIns="0" lIns="0" spcFirstLastPara="1" rIns="0" wrap="square" tIns="14000">
            <a:spAutoFit/>
          </a:bodyPr>
          <a:lstStyle/>
          <a:p>
            <a:pPr indent="-372488" lvl="0" marL="386491" marR="5602" rtl="0" algn="just">
              <a:spcBef>
                <a:spcPts val="0"/>
              </a:spcBef>
              <a:spcAft>
                <a:spcPts val="0"/>
              </a:spcAft>
              <a:buClr>
                <a:schemeClr val="dk1"/>
              </a:buClr>
              <a:buSzPts val="3500"/>
              <a:buFont typeface="Times New Roman"/>
              <a:buAutoNum type="arabicPeriod" startAt="3"/>
            </a:pPr>
            <a:r>
              <a:rPr lang="en-US" sz="3500">
                <a:solidFill>
                  <a:schemeClr val="dk1"/>
                </a:solidFill>
                <a:latin typeface="Arial"/>
                <a:ea typeface="Arial"/>
                <a:cs typeface="Arial"/>
                <a:sym typeface="Arial"/>
              </a:rPr>
              <a:t>Bandwidth – there may be bandwidth constraints  due to limited spectrum availability at given instant  causing connection latency.</a:t>
            </a:r>
            <a:endParaRPr sz="3500">
              <a:solidFill>
                <a:schemeClr val="dk1"/>
              </a:solidFill>
              <a:latin typeface="Arial"/>
              <a:ea typeface="Arial"/>
              <a:cs typeface="Arial"/>
              <a:sym typeface="Arial"/>
            </a:endParaRPr>
          </a:p>
          <a:p>
            <a:pPr indent="-492215" lvl="0" marL="506219" marR="0" rtl="0" algn="just">
              <a:spcBef>
                <a:spcPts val="871"/>
              </a:spcBef>
              <a:spcAft>
                <a:spcPts val="0"/>
              </a:spcAft>
              <a:buClr>
                <a:schemeClr val="dk1"/>
              </a:buClr>
              <a:buSzPts val="3500"/>
              <a:buFont typeface="Times New Roman"/>
              <a:buAutoNum type="arabicPeriod" startAt="3"/>
            </a:pPr>
            <a:r>
              <a:rPr lang="en-US" sz="3500">
                <a:solidFill>
                  <a:schemeClr val="dk1"/>
                </a:solidFill>
                <a:latin typeface="Arial"/>
                <a:ea typeface="Arial"/>
                <a:cs typeface="Arial"/>
                <a:sym typeface="Arial"/>
              </a:rPr>
              <a:t>Dynamic changes in communication environment -</a:t>
            </a:r>
            <a:endParaRPr sz="3500">
              <a:solidFill>
                <a:schemeClr val="dk1"/>
              </a:solidFill>
              <a:latin typeface="Arial"/>
              <a:ea typeface="Arial"/>
              <a:cs typeface="Arial"/>
              <a:sym typeface="Arial"/>
            </a:endParaRPr>
          </a:p>
          <a:p>
            <a:pPr indent="0" lvl="0" marL="386491" marR="7701" rtl="0" algn="just">
              <a:spcBef>
                <a:spcPts val="882"/>
              </a:spcBef>
              <a:spcAft>
                <a:spcPts val="0"/>
              </a:spcAft>
              <a:buNone/>
            </a:pPr>
            <a:r>
              <a:rPr lang="en-US" sz="3500">
                <a:solidFill>
                  <a:schemeClr val="dk1"/>
                </a:solidFill>
                <a:latin typeface="Arial"/>
                <a:ea typeface="Arial"/>
                <a:cs typeface="Arial"/>
                <a:sym typeface="Arial"/>
              </a:rPr>
              <a:t>We know that there may be variations in signal  power within a region it causes link delays and  connection losses.</a:t>
            </a:r>
            <a:endParaRPr sz="3500">
              <a:solidFill>
                <a:schemeClr val="dk1"/>
              </a:solidFill>
              <a:latin typeface="Arial"/>
              <a:ea typeface="Arial"/>
              <a:cs typeface="Arial"/>
              <a:sym typeface="Arial"/>
            </a:endParaRPr>
          </a:p>
          <a:p>
            <a:pPr indent="-372488" lvl="0" marL="386491" marR="8403" rtl="0" algn="just">
              <a:spcBef>
                <a:spcPts val="871"/>
              </a:spcBef>
              <a:spcAft>
                <a:spcPts val="0"/>
              </a:spcAft>
              <a:buClr>
                <a:schemeClr val="dk1"/>
              </a:buClr>
              <a:buSzPts val="1800"/>
              <a:buFont typeface="Arial"/>
              <a:buAutoNum type="arabicPeriod" startAt="5"/>
            </a:pPr>
            <a:r>
              <a:rPr lang="en-US" sz="1800">
                <a:solidFill>
                  <a:schemeClr val="dk1"/>
                </a:solidFill>
                <a:latin typeface="Calibri"/>
                <a:ea typeface="Calibri"/>
                <a:cs typeface="Calibri"/>
                <a:sym typeface="Calibri"/>
              </a:rPr>
              <a:t>	</a:t>
            </a:r>
            <a:r>
              <a:rPr lang="en-US" sz="3500">
                <a:solidFill>
                  <a:schemeClr val="dk1"/>
                </a:solidFill>
                <a:latin typeface="Arial"/>
                <a:ea typeface="Arial"/>
                <a:cs typeface="Arial"/>
                <a:sym typeface="Arial"/>
              </a:rPr>
              <a:t>Network issues – Due to the ad hoc networks some  issues relating discovery of connection, service to  destination, and connection stability.</a:t>
            </a:r>
            <a:endParaRPr sz="3500">
              <a:solidFill>
                <a:schemeClr val="dk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0"/>
          <p:cNvSpPr txBox="1"/>
          <p:nvPr/>
        </p:nvSpPr>
        <p:spPr>
          <a:xfrm>
            <a:off x="85431" y="37815"/>
            <a:ext cx="9902432" cy="3886995"/>
          </a:xfrm>
          <a:prstGeom prst="rect">
            <a:avLst/>
          </a:prstGeom>
          <a:noFill/>
          <a:ln>
            <a:noFill/>
          </a:ln>
        </p:spPr>
        <p:txBody>
          <a:bodyPr anchorCtr="0" anchor="t" bIns="0" lIns="0" spcFirstLastPara="1" rIns="0" wrap="square" tIns="14000">
            <a:spAutoFit/>
          </a:bodyPr>
          <a:lstStyle/>
          <a:p>
            <a:pPr indent="-372488" lvl="0" marL="386491" marR="5602" rtl="0" algn="just">
              <a:spcBef>
                <a:spcPts val="0"/>
              </a:spcBef>
              <a:spcAft>
                <a:spcPts val="0"/>
              </a:spcAft>
              <a:buClr>
                <a:schemeClr val="dk1"/>
              </a:buClr>
              <a:buSzPts val="1800"/>
              <a:buFont typeface="Arial"/>
              <a:buAutoNum type="arabicPeriod" startAt="6"/>
            </a:pPr>
            <a:r>
              <a:rPr lang="en-US" sz="1800">
                <a:solidFill>
                  <a:schemeClr val="dk1"/>
                </a:solidFill>
                <a:latin typeface="Calibri"/>
                <a:ea typeface="Calibri"/>
                <a:cs typeface="Calibri"/>
                <a:sym typeface="Calibri"/>
              </a:rPr>
              <a:t>	</a:t>
            </a:r>
            <a:r>
              <a:rPr lang="en-US" sz="3500">
                <a:solidFill>
                  <a:schemeClr val="dk1"/>
                </a:solidFill>
                <a:latin typeface="Arial"/>
                <a:ea typeface="Arial"/>
                <a:cs typeface="Arial"/>
                <a:sym typeface="Arial"/>
              </a:rPr>
              <a:t>Interoperability – The varying protocol standards  available between different regions may lead to  interoperability issues.</a:t>
            </a:r>
            <a:endParaRPr sz="3500">
              <a:solidFill>
                <a:schemeClr val="dk1"/>
              </a:solidFill>
              <a:latin typeface="Arial"/>
              <a:ea typeface="Arial"/>
              <a:cs typeface="Arial"/>
              <a:sym typeface="Arial"/>
            </a:endParaRPr>
          </a:p>
          <a:p>
            <a:pPr indent="-372488" lvl="0" marL="386491" marR="5602" rtl="0" algn="just">
              <a:spcBef>
                <a:spcPts val="871"/>
              </a:spcBef>
              <a:spcAft>
                <a:spcPts val="0"/>
              </a:spcAft>
              <a:buClr>
                <a:schemeClr val="dk1"/>
              </a:buClr>
              <a:buSzPts val="1800"/>
              <a:buFont typeface="Arial"/>
              <a:buAutoNum type="arabicPeriod" startAt="6"/>
            </a:pPr>
            <a:r>
              <a:rPr lang="en-US" sz="1800">
                <a:solidFill>
                  <a:schemeClr val="dk1"/>
                </a:solidFill>
                <a:latin typeface="Calibri"/>
                <a:ea typeface="Calibri"/>
                <a:cs typeface="Calibri"/>
                <a:sym typeface="Calibri"/>
              </a:rPr>
              <a:t>	</a:t>
            </a:r>
            <a:r>
              <a:rPr lang="en-US" sz="3500">
                <a:solidFill>
                  <a:schemeClr val="dk1"/>
                </a:solidFill>
                <a:latin typeface="Arial"/>
                <a:ea typeface="Arial"/>
                <a:cs typeface="Arial"/>
                <a:sym typeface="Arial"/>
              </a:rPr>
              <a:t>Security constraints – Protocols conserving privacy  of communication may be violated. Some times  physical damage or loss of mobile device is  probable than static computing system.</a:t>
            </a:r>
            <a:endParaRPr sz="3500">
              <a:solidFill>
                <a:schemeClr val="dk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1"/>
          <p:cNvSpPr txBox="1"/>
          <p:nvPr/>
        </p:nvSpPr>
        <p:spPr>
          <a:xfrm>
            <a:off x="829113" y="434163"/>
            <a:ext cx="8980884" cy="2880281"/>
          </a:xfrm>
          <a:prstGeom prst="rect">
            <a:avLst/>
          </a:prstGeom>
          <a:noFill/>
          <a:ln>
            <a:noFill/>
          </a:ln>
        </p:spPr>
        <p:txBody>
          <a:bodyPr anchorCtr="0" anchor="t" bIns="0" lIns="0" spcFirstLastPara="1" rIns="0" wrap="square" tIns="109225">
            <a:spAutoFit/>
          </a:bodyPr>
          <a:lstStyle/>
          <a:p>
            <a:pPr indent="0" lvl="0" marL="5602" marR="0" rtl="0" algn="ctr">
              <a:spcBef>
                <a:spcPts val="0"/>
              </a:spcBef>
              <a:spcAft>
                <a:spcPts val="0"/>
              </a:spcAft>
              <a:buNone/>
            </a:pPr>
            <a:r>
              <a:rPr lang="en-US" sz="3500">
                <a:solidFill>
                  <a:srgbClr val="FF0000"/>
                </a:solidFill>
                <a:latin typeface="Arial"/>
                <a:ea typeface="Arial"/>
                <a:cs typeface="Arial"/>
                <a:sym typeface="Arial"/>
              </a:rPr>
              <a:t>MOBILE COMPUTING ARCHITECTURE</a:t>
            </a:r>
            <a:endParaRPr sz="3500">
              <a:solidFill>
                <a:schemeClr val="dk1"/>
              </a:solidFill>
              <a:latin typeface="Arial"/>
              <a:ea typeface="Arial"/>
              <a:cs typeface="Arial"/>
              <a:sym typeface="Arial"/>
            </a:endParaRPr>
          </a:p>
          <a:p>
            <a:pPr indent="-309473" lvl="0" marL="322776" marR="5602" rtl="0" algn="just">
              <a:lnSpc>
                <a:spcPct val="117200"/>
              </a:lnSpc>
              <a:spcBef>
                <a:spcPts val="998"/>
              </a:spcBef>
              <a:spcAft>
                <a:spcPts val="0"/>
              </a:spcAft>
              <a:buClr>
                <a:schemeClr val="dk1"/>
              </a:buClr>
              <a:buSzPts val="3500"/>
              <a:buFont typeface="Arial"/>
              <a:buChar char="•"/>
            </a:pPr>
            <a:r>
              <a:rPr lang="en-US" sz="3500">
                <a:solidFill>
                  <a:schemeClr val="dk1"/>
                </a:solidFill>
                <a:latin typeface="Arial"/>
                <a:ea typeface="Arial"/>
                <a:cs typeface="Arial"/>
                <a:sym typeface="Arial"/>
              </a:rPr>
              <a:t>Here we discuss the architecture requirements  for programming mobile device. This will  provide an overview of programming language  used for mobile software.</a:t>
            </a:r>
            <a:endParaRPr sz="3500">
              <a:solidFill>
                <a:schemeClr val="dk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2"/>
          <p:cNvSpPr txBox="1"/>
          <p:nvPr/>
        </p:nvSpPr>
        <p:spPr>
          <a:xfrm>
            <a:off x="85431" y="37815"/>
            <a:ext cx="9904532" cy="4528196"/>
          </a:xfrm>
          <a:prstGeom prst="rect">
            <a:avLst/>
          </a:prstGeom>
          <a:noFill/>
          <a:ln>
            <a:noFill/>
          </a:ln>
        </p:spPr>
        <p:txBody>
          <a:bodyPr anchorCtr="0" anchor="t" bIns="0" lIns="0" spcFirstLastPara="1" rIns="0" wrap="square" tIns="14000">
            <a:spAutoFit/>
          </a:bodyPr>
          <a:lstStyle/>
          <a:p>
            <a:pPr indent="-372488" lvl="0" marL="386491" marR="11202" rtl="0" algn="just">
              <a:spcBef>
                <a:spcPts val="0"/>
              </a:spcBef>
              <a:spcAft>
                <a:spcPts val="0"/>
              </a:spcAft>
              <a:buClr>
                <a:schemeClr val="dk1"/>
              </a:buClr>
              <a:buSzPts val="3500"/>
              <a:buFont typeface="Arial"/>
              <a:buChar char="•"/>
            </a:pPr>
            <a:r>
              <a:rPr lang="en-US" sz="3500">
                <a:solidFill>
                  <a:schemeClr val="dk1"/>
                </a:solidFill>
                <a:latin typeface="Arial"/>
                <a:ea typeface="Arial"/>
                <a:cs typeface="Arial"/>
                <a:sym typeface="Arial"/>
              </a:rPr>
              <a:t>We also discuss mobile OS required to run software  components on the hardware and OS functions.</a:t>
            </a:r>
            <a:endParaRPr sz="3500">
              <a:solidFill>
                <a:schemeClr val="dk1"/>
              </a:solidFill>
              <a:latin typeface="Arial"/>
              <a:ea typeface="Arial"/>
              <a:cs typeface="Arial"/>
              <a:sym typeface="Arial"/>
            </a:endParaRPr>
          </a:p>
          <a:p>
            <a:pPr indent="-372488" lvl="0" marL="386491" marR="5602" rtl="0" algn="just">
              <a:spcBef>
                <a:spcPts val="871"/>
              </a:spcBef>
              <a:spcAft>
                <a:spcPts val="0"/>
              </a:spcAft>
              <a:buClr>
                <a:schemeClr val="dk1"/>
              </a:buClr>
              <a:buSzPts val="3500"/>
              <a:buFont typeface="Arial"/>
              <a:buChar char="•"/>
            </a:pPr>
            <a:r>
              <a:rPr lang="en-US" sz="3500">
                <a:solidFill>
                  <a:schemeClr val="dk1"/>
                </a:solidFill>
                <a:latin typeface="Arial"/>
                <a:ea typeface="Arial"/>
                <a:cs typeface="Arial"/>
                <a:sym typeface="Arial"/>
              </a:rPr>
              <a:t>We represent the middleware components used in  the mobile devices and layered structure of mobile  computing components.</a:t>
            </a:r>
            <a:endParaRPr sz="3500">
              <a:solidFill>
                <a:schemeClr val="dk1"/>
              </a:solidFill>
              <a:latin typeface="Arial"/>
              <a:ea typeface="Arial"/>
              <a:cs typeface="Arial"/>
              <a:sym typeface="Arial"/>
            </a:endParaRPr>
          </a:p>
          <a:p>
            <a:pPr indent="-372488" lvl="0" marL="386491" marR="5602" rtl="0" algn="just">
              <a:spcBef>
                <a:spcPts val="882"/>
              </a:spcBef>
              <a:spcAft>
                <a:spcPts val="0"/>
              </a:spcAft>
              <a:buNone/>
            </a:pPr>
            <a:r>
              <a:rPr lang="en-US" sz="3500">
                <a:solidFill>
                  <a:srgbClr val="0000FF"/>
                </a:solidFill>
                <a:latin typeface="Arial"/>
                <a:ea typeface="Arial"/>
                <a:cs typeface="Arial"/>
                <a:sym typeface="Arial"/>
              </a:rPr>
              <a:t>Programming languages: </a:t>
            </a:r>
            <a:r>
              <a:rPr lang="en-US" sz="3500">
                <a:solidFill>
                  <a:schemeClr val="dk1"/>
                </a:solidFill>
                <a:latin typeface="Arial"/>
                <a:ea typeface="Arial"/>
                <a:cs typeface="Arial"/>
                <a:sym typeface="Arial"/>
              </a:rPr>
              <a:t>A variety of programming  languages are used for mobile application  development in mobile computing.</a:t>
            </a:r>
            <a:endParaRPr sz="3500">
              <a:solidFill>
                <a:schemeClr val="dk1"/>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3"/>
          <p:cNvSpPr txBox="1"/>
          <p:nvPr/>
        </p:nvSpPr>
        <p:spPr>
          <a:xfrm>
            <a:off x="85433" y="37814"/>
            <a:ext cx="2981023" cy="557196"/>
          </a:xfrm>
          <a:prstGeom prst="rect">
            <a:avLst/>
          </a:prstGeom>
          <a:noFill/>
          <a:ln>
            <a:noFill/>
          </a:ln>
        </p:spPr>
        <p:txBody>
          <a:bodyPr anchorCtr="0" anchor="t" bIns="0" lIns="0" spcFirstLastPara="1" rIns="0" wrap="square" tIns="14000">
            <a:spAutoFit/>
          </a:bodyPr>
          <a:lstStyle/>
          <a:p>
            <a:pPr indent="-372488" lvl="0" marL="386491" marR="0" rtl="0" algn="l">
              <a:spcBef>
                <a:spcPts val="0"/>
              </a:spcBef>
              <a:spcAft>
                <a:spcPts val="0"/>
              </a:spcAft>
              <a:buClr>
                <a:schemeClr val="dk1"/>
              </a:buClr>
              <a:buSzPts val="3500"/>
              <a:buFont typeface="Arial"/>
              <a:buChar char="•"/>
            </a:pPr>
            <a:r>
              <a:rPr lang="en-US" sz="3500">
                <a:solidFill>
                  <a:schemeClr val="dk1"/>
                </a:solidFill>
                <a:latin typeface="Arial"/>
                <a:ea typeface="Arial"/>
                <a:cs typeface="Arial"/>
                <a:sym typeface="Arial"/>
              </a:rPr>
              <a:t>One	popular</a:t>
            </a:r>
            <a:endParaRPr sz="3500">
              <a:solidFill>
                <a:schemeClr val="dk1"/>
              </a:solidFill>
              <a:latin typeface="Arial"/>
              <a:ea typeface="Arial"/>
              <a:cs typeface="Arial"/>
              <a:sym typeface="Arial"/>
            </a:endParaRPr>
          </a:p>
        </p:txBody>
      </p:sp>
      <p:sp>
        <p:nvSpPr>
          <p:cNvPr id="559" name="Google Shape;559;p73"/>
          <p:cNvSpPr txBox="1"/>
          <p:nvPr/>
        </p:nvSpPr>
        <p:spPr>
          <a:xfrm>
            <a:off x="3447118" y="37814"/>
            <a:ext cx="2502743"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programming</a:t>
            </a:r>
            <a:endParaRPr sz="3500">
              <a:solidFill>
                <a:schemeClr val="dk1"/>
              </a:solidFill>
              <a:latin typeface="Arial"/>
              <a:ea typeface="Arial"/>
              <a:cs typeface="Arial"/>
              <a:sym typeface="Arial"/>
            </a:endParaRPr>
          </a:p>
        </p:txBody>
      </p:sp>
      <p:sp>
        <p:nvSpPr>
          <p:cNvPr id="560" name="Google Shape;560;p73"/>
          <p:cNvSpPr txBox="1"/>
          <p:nvPr/>
        </p:nvSpPr>
        <p:spPr>
          <a:xfrm>
            <a:off x="6330597" y="37814"/>
            <a:ext cx="1676432"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language</a:t>
            </a:r>
            <a:endParaRPr sz="3500">
              <a:solidFill>
                <a:schemeClr val="dk1"/>
              </a:solidFill>
              <a:latin typeface="Arial"/>
              <a:ea typeface="Arial"/>
              <a:cs typeface="Arial"/>
              <a:sym typeface="Arial"/>
            </a:endParaRPr>
          </a:p>
        </p:txBody>
      </p:sp>
      <p:sp>
        <p:nvSpPr>
          <p:cNvPr id="561" name="Google Shape;561;p73"/>
          <p:cNvSpPr txBox="1"/>
          <p:nvPr/>
        </p:nvSpPr>
        <p:spPr>
          <a:xfrm>
            <a:off x="457973" y="37814"/>
            <a:ext cx="9531292" cy="1091358"/>
          </a:xfrm>
          <a:prstGeom prst="rect">
            <a:avLst/>
          </a:prstGeom>
          <a:noFill/>
          <a:ln>
            <a:noFill/>
          </a:ln>
        </p:spPr>
        <p:txBody>
          <a:bodyPr anchorCtr="0" anchor="t" bIns="0" lIns="0" spcFirstLastPara="1" rIns="0" wrap="square" tIns="14000">
            <a:spAutoFit/>
          </a:bodyPr>
          <a:lstStyle/>
          <a:p>
            <a:pPr indent="7928661" lvl="0" marL="14003" marR="5602" rtl="0" algn="l">
              <a:spcBef>
                <a:spcPts val="0"/>
              </a:spcBef>
              <a:spcAft>
                <a:spcPts val="0"/>
              </a:spcAft>
              <a:buNone/>
            </a:pPr>
            <a:r>
              <a:rPr lang="en-US" sz="3500">
                <a:solidFill>
                  <a:schemeClr val="dk1"/>
                </a:solidFill>
                <a:latin typeface="Arial"/>
                <a:ea typeface="Arial"/>
                <a:cs typeface="Arial"/>
                <a:sym typeface="Arial"/>
              </a:rPr>
              <a:t>is	Java,  because	of	platform	independent,	the	 code</a:t>
            </a:r>
            <a:endParaRPr sz="3500">
              <a:solidFill>
                <a:schemeClr val="dk1"/>
              </a:solidFill>
              <a:latin typeface="Arial"/>
              <a:ea typeface="Arial"/>
              <a:cs typeface="Arial"/>
              <a:sym typeface="Arial"/>
            </a:endParaRPr>
          </a:p>
        </p:txBody>
      </p:sp>
      <p:sp>
        <p:nvSpPr>
          <p:cNvPr id="562" name="Google Shape;562;p73"/>
          <p:cNvSpPr txBox="1"/>
          <p:nvPr/>
        </p:nvSpPr>
        <p:spPr>
          <a:xfrm>
            <a:off x="85433" y="1113419"/>
            <a:ext cx="9903832" cy="3354651"/>
          </a:xfrm>
          <a:prstGeom prst="rect">
            <a:avLst/>
          </a:prstGeom>
          <a:noFill/>
          <a:ln>
            <a:noFill/>
          </a:ln>
        </p:spPr>
        <p:txBody>
          <a:bodyPr anchorCtr="0" anchor="t" bIns="0" lIns="0" spcFirstLastPara="1" rIns="0" wrap="square" tIns="32900">
            <a:spAutoFit/>
          </a:bodyPr>
          <a:lstStyle/>
          <a:p>
            <a:pPr indent="0" lvl="0" marL="386491" marR="5602" rtl="0" algn="just">
              <a:lnSpc>
                <a:spcPct val="120628"/>
              </a:lnSpc>
              <a:spcBef>
                <a:spcPts val="0"/>
              </a:spcBef>
              <a:spcAft>
                <a:spcPts val="0"/>
              </a:spcAft>
              <a:buNone/>
            </a:pPr>
            <a:r>
              <a:rPr lang="en-US" sz="3500">
                <a:solidFill>
                  <a:schemeClr val="dk1"/>
                </a:solidFill>
                <a:latin typeface="Arial"/>
                <a:ea typeface="Arial"/>
                <a:cs typeface="Arial"/>
                <a:sym typeface="Arial"/>
              </a:rPr>
              <a:t>developed in java independent of CPU and OS of  the system.</a:t>
            </a:r>
            <a:endParaRPr sz="3500">
              <a:solidFill>
                <a:schemeClr val="dk1"/>
              </a:solidFill>
              <a:latin typeface="Arial"/>
              <a:ea typeface="Arial"/>
              <a:cs typeface="Arial"/>
              <a:sym typeface="Arial"/>
            </a:endParaRPr>
          </a:p>
          <a:p>
            <a:pPr indent="-372488" lvl="0" marL="386491" marR="8403" rtl="0" algn="just">
              <a:spcBef>
                <a:spcPts val="744"/>
              </a:spcBef>
              <a:spcAft>
                <a:spcPts val="0"/>
              </a:spcAft>
              <a:buClr>
                <a:schemeClr val="dk1"/>
              </a:buClr>
              <a:buSzPts val="3500"/>
              <a:buFont typeface="Arial"/>
              <a:buChar char="•"/>
            </a:pPr>
            <a:r>
              <a:rPr lang="en-US" sz="3500">
                <a:solidFill>
                  <a:schemeClr val="dk1"/>
                </a:solidFill>
                <a:latin typeface="Arial"/>
                <a:ea typeface="Arial"/>
                <a:cs typeface="Arial"/>
                <a:sym typeface="Arial"/>
              </a:rPr>
              <a:t>J2SE-Java 2 standard Edition and its two versions of  J2ME-Java 2 Micro Edition and Java card and J2EE-  Java 2 Enterprise Edition used  for developing  mobile applications.</a:t>
            </a:r>
            <a:endParaRPr sz="3500">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4"/>
          <p:cNvSpPr txBox="1"/>
          <p:nvPr/>
        </p:nvSpPr>
        <p:spPr>
          <a:xfrm>
            <a:off x="222684" y="25209"/>
            <a:ext cx="9687451" cy="4998033"/>
          </a:xfrm>
          <a:prstGeom prst="rect">
            <a:avLst/>
          </a:prstGeom>
          <a:noFill/>
          <a:ln>
            <a:noFill/>
          </a:ln>
        </p:spPr>
        <p:txBody>
          <a:bodyPr anchorCtr="0" anchor="t" bIns="0" lIns="0" spcFirstLastPara="1" rIns="0" wrap="square" tIns="25900">
            <a:spAutoFit/>
          </a:bodyPr>
          <a:lstStyle/>
          <a:p>
            <a:pPr indent="-372488" lvl="0" marL="386491" marR="7000" rtl="0" algn="just">
              <a:lnSpc>
                <a:spcPct val="97800"/>
              </a:lnSpc>
              <a:spcBef>
                <a:spcPts val="0"/>
              </a:spcBef>
              <a:spcAft>
                <a:spcPts val="0"/>
              </a:spcAft>
              <a:buNone/>
            </a:pPr>
            <a:r>
              <a:rPr lang="en-US" sz="3500">
                <a:solidFill>
                  <a:srgbClr val="0000FF"/>
                </a:solidFill>
                <a:latin typeface="Arial"/>
                <a:ea typeface="Arial"/>
                <a:cs typeface="Arial"/>
                <a:sym typeface="Arial"/>
              </a:rPr>
              <a:t>Functions of OS: </a:t>
            </a:r>
            <a:r>
              <a:rPr lang="en-US" sz="3500">
                <a:solidFill>
                  <a:schemeClr val="dk1"/>
                </a:solidFill>
                <a:latin typeface="Arial"/>
                <a:ea typeface="Arial"/>
                <a:cs typeface="Arial"/>
                <a:sym typeface="Arial"/>
              </a:rPr>
              <a:t>We know that an OS enables user  to run applications without knowing hardware  specifications and functionalities.</a:t>
            </a:r>
            <a:endParaRPr sz="3500">
              <a:solidFill>
                <a:schemeClr val="dk1"/>
              </a:solidFill>
              <a:latin typeface="Arial"/>
              <a:ea typeface="Arial"/>
              <a:cs typeface="Arial"/>
              <a:sym typeface="Arial"/>
            </a:endParaRPr>
          </a:p>
          <a:p>
            <a:pPr indent="-372488" lvl="0" marL="386491" marR="5602" rtl="0" algn="just">
              <a:lnSpc>
                <a:spcPct val="97000"/>
              </a:lnSpc>
              <a:spcBef>
                <a:spcPts val="877"/>
              </a:spcBef>
              <a:spcAft>
                <a:spcPts val="0"/>
              </a:spcAft>
              <a:buClr>
                <a:schemeClr val="dk1"/>
              </a:buClr>
              <a:buSzPts val="3500"/>
              <a:buFont typeface="Arial"/>
              <a:buChar char="•"/>
            </a:pPr>
            <a:r>
              <a:rPr lang="en-US" sz="3500">
                <a:solidFill>
                  <a:schemeClr val="dk1"/>
                </a:solidFill>
                <a:latin typeface="Arial"/>
                <a:ea typeface="Arial"/>
                <a:cs typeface="Arial"/>
                <a:sym typeface="Arial"/>
              </a:rPr>
              <a:t>The mobile OS provides functions for scheduling  multiple tasks, memory management tasks,  synchronization and priority allocation.</a:t>
            </a:r>
            <a:endParaRPr sz="3500">
              <a:solidFill>
                <a:schemeClr val="dk1"/>
              </a:solidFill>
              <a:latin typeface="Arial"/>
              <a:ea typeface="Arial"/>
              <a:cs typeface="Arial"/>
              <a:sym typeface="Arial"/>
            </a:endParaRPr>
          </a:p>
          <a:p>
            <a:pPr indent="-372488" lvl="0" marL="386491" marR="7000" rtl="0" algn="just">
              <a:lnSpc>
                <a:spcPct val="117200"/>
              </a:lnSpc>
              <a:spcBef>
                <a:spcPts val="992"/>
              </a:spcBef>
              <a:spcAft>
                <a:spcPts val="0"/>
              </a:spcAft>
              <a:buClr>
                <a:schemeClr val="dk1"/>
              </a:buClr>
              <a:buSzPts val="3500"/>
              <a:buFont typeface="Arial"/>
              <a:buChar char="•"/>
            </a:pPr>
            <a:r>
              <a:rPr lang="en-US" sz="3500">
                <a:solidFill>
                  <a:schemeClr val="dk1"/>
                </a:solidFill>
                <a:latin typeface="Arial"/>
                <a:ea typeface="Arial"/>
                <a:cs typeface="Arial"/>
                <a:sym typeface="Arial"/>
              </a:rPr>
              <a:t>The mobile OS also provides interfaces for  communication between application layers,  middle ware layers and hardware.</a:t>
            </a:r>
            <a:endParaRPr sz="3500">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5"/>
          <p:cNvSpPr txBox="1"/>
          <p:nvPr/>
        </p:nvSpPr>
        <p:spPr>
          <a:xfrm>
            <a:off x="85431" y="687660"/>
            <a:ext cx="9907334" cy="3886995"/>
          </a:xfrm>
          <a:prstGeom prst="rect">
            <a:avLst/>
          </a:prstGeom>
          <a:noFill/>
          <a:ln>
            <a:noFill/>
          </a:ln>
        </p:spPr>
        <p:txBody>
          <a:bodyPr anchorCtr="0" anchor="t" bIns="0" lIns="0" spcFirstLastPara="1" rIns="0" wrap="square" tIns="14000">
            <a:spAutoFit/>
          </a:bodyPr>
          <a:lstStyle/>
          <a:p>
            <a:pPr indent="-372488" lvl="0" marL="386491" marR="10502" rtl="0" algn="just">
              <a:lnSpc>
                <a:spcPct val="99900"/>
              </a:lnSpc>
              <a:spcBef>
                <a:spcPts val="0"/>
              </a:spcBef>
              <a:spcAft>
                <a:spcPts val="0"/>
              </a:spcAft>
              <a:buClr>
                <a:schemeClr val="dk1"/>
              </a:buClr>
              <a:buSzPts val="3500"/>
              <a:buFont typeface="Arial"/>
              <a:buChar char="•"/>
            </a:pPr>
            <a:r>
              <a:rPr lang="en-US" sz="3500">
                <a:solidFill>
                  <a:schemeClr val="dk1"/>
                </a:solidFill>
                <a:latin typeface="Arial"/>
                <a:ea typeface="Arial"/>
                <a:cs typeface="Arial"/>
                <a:sym typeface="Arial"/>
              </a:rPr>
              <a:t>The mobile OS provides configurable libraries for  GUI in the device and phone API, it also provides  new application development environment.</a:t>
            </a:r>
            <a:endParaRPr sz="3500">
              <a:solidFill>
                <a:schemeClr val="dk1"/>
              </a:solidFill>
              <a:latin typeface="Arial"/>
              <a:ea typeface="Arial"/>
              <a:cs typeface="Arial"/>
              <a:sym typeface="Arial"/>
            </a:endParaRPr>
          </a:p>
          <a:p>
            <a:pPr indent="-372488" lvl="0" marL="386491" marR="5602" rtl="0" algn="just">
              <a:spcBef>
                <a:spcPts val="882"/>
              </a:spcBef>
              <a:spcAft>
                <a:spcPts val="0"/>
              </a:spcAft>
              <a:buNone/>
            </a:pPr>
            <a:r>
              <a:rPr lang="en-US" sz="3500">
                <a:solidFill>
                  <a:srgbClr val="0000FF"/>
                </a:solidFill>
                <a:latin typeface="Arial"/>
                <a:ea typeface="Arial"/>
                <a:cs typeface="Arial"/>
                <a:sym typeface="Arial"/>
              </a:rPr>
              <a:t>Functions of middleware: </a:t>
            </a:r>
            <a:r>
              <a:rPr lang="en-US" sz="3500">
                <a:solidFill>
                  <a:schemeClr val="dk1"/>
                </a:solidFill>
                <a:latin typeface="Arial"/>
                <a:ea typeface="Arial"/>
                <a:cs typeface="Arial"/>
                <a:sym typeface="Arial"/>
              </a:rPr>
              <a:t>Middleware are the  software components that link application  components with network distributed components,  mobile OS provides middleware components.</a:t>
            </a:r>
            <a:endParaRPr sz="35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grpSp>
        <p:nvGrpSpPr>
          <p:cNvPr id="99" name="Google Shape;99;p13"/>
          <p:cNvGrpSpPr/>
          <p:nvPr/>
        </p:nvGrpSpPr>
        <p:grpSpPr>
          <a:xfrm>
            <a:off x="57912" y="1"/>
            <a:ext cx="9625585" cy="1267968"/>
            <a:chOff x="57911" y="0"/>
            <a:chExt cx="9625585" cy="1267968"/>
          </a:xfrm>
        </p:grpSpPr>
        <p:sp>
          <p:nvSpPr>
            <p:cNvPr id="100" name="Google Shape;100;p13"/>
            <p:cNvSpPr/>
            <p:nvPr/>
          </p:nvSpPr>
          <p:spPr>
            <a:xfrm>
              <a:off x="321564" y="0"/>
              <a:ext cx="9361932" cy="126796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 name="Google Shape;101;p13"/>
            <p:cNvSpPr/>
            <p:nvPr/>
          </p:nvSpPr>
          <p:spPr>
            <a:xfrm>
              <a:off x="57911" y="140208"/>
              <a:ext cx="8979408" cy="105917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 name="Google Shape;102;p13"/>
            <p:cNvSpPr/>
            <p:nvPr/>
          </p:nvSpPr>
          <p:spPr>
            <a:xfrm>
              <a:off x="392112" y="0"/>
              <a:ext cx="9220200" cy="1171575"/>
            </a:xfrm>
            <a:custGeom>
              <a:rect b="b" l="l" r="r" t="t"/>
              <a:pathLst>
                <a:path extrusionOk="0" h="1171575" w="9220200">
                  <a:moveTo>
                    <a:pt x="9220200" y="0"/>
                  </a:moveTo>
                  <a:lnTo>
                    <a:pt x="0" y="0"/>
                  </a:lnTo>
                  <a:lnTo>
                    <a:pt x="0" y="1171575"/>
                  </a:lnTo>
                  <a:lnTo>
                    <a:pt x="9220200" y="1171575"/>
                  </a:lnTo>
                  <a:lnTo>
                    <a:pt x="9220200" y="0"/>
                  </a:lnTo>
                  <a:close/>
                </a:path>
              </a:pathLst>
            </a:custGeom>
            <a:solidFill>
              <a:srgbClr val="FD853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 name="Google Shape;103;p13"/>
            <p:cNvSpPr/>
            <p:nvPr/>
          </p:nvSpPr>
          <p:spPr>
            <a:xfrm>
              <a:off x="392112" y="0"/>
              <a:ext cx="9220200" cy="1171575"/>
            </a:xfrm>
            <a:custGeom>
              <a:rect b="b" l="l" r="r" t="t"/>
              <a:pathLst>
                <a:path extrusionOk="0" h="1171575" w="9220200">
                  <a:moveTo>
                    <a:pt x="0" y="1171575"/>
                  </a:moveTo>
                  <a:lnTo>
                    <a:pt x="9220200" y="1171575"/>
                  </a:lnTo>
                  <a:lnTo>
                    <a:pt x="9220200" y="0"/>
                  </a:lnTo>
                  <a:lnTo>
                    <a:pt x="0" y="0"/>
                  </a:lnTo>
                  <a:lnTo>
                    <a:pt x="0" y="1171575"/>
                  </a:lnTo>
                  <a:close/>
                </a:path>
              </a:pathLst>
            </a:custGeom>
            <a:noFill/>
            <a:ln cap="flat" cmpd="sng" w="349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13"/>
            <p:cNvSpPr/>
            <p:nvPr/>
          </p:nvSpPr>
          <p:spPr>
            <a:xfrm>
              <a:off x="537895" y="513715"/>
              <a:ext cx="8034858" cy="59639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13"/>
            <p:cNvSpPr/>
            <p:nvPr/>
          </p:nvSpPr>
          <p:spPr>
            <a:xfrm>
              <a:off x="109727" y="167640"/>
              <a:ext cx="8875776" cy="95554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6" name="Google Shape;106;p13"/>
          <p:cNvSpPr/>
          <p:nvPr/>
        </p:nvSpPr>
        <p:spPr>
          <a:xfrm>
            <a:off x="5019676" y="2809876"/>
            <a:ext cx="1152525" cy="9906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13"/>
          <p:cNvSpPr/>
          <p:nvPr/>
        </p:nvSpPr>
        <p:spPr>
          <a:xfrm>
            <a:off x="7019926" y="5476876"/>
            <a:ext cx="1733550" cy="1142999"/>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13"/>
          <p:cNvSpPr/>
          <p:nvPr/>
        </p:nvSpPr>
        <p:spPr>
          <a:xfrm>
            <a:off x="5543550" y="3419476"/>
            <a:ext cx="1952625" cy="13716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9" name="Google Shape;109;p13"/>
          <p:cNvGrpSpPr/>
          <p:nvPr/>
        </p:nvGrpSpPr>
        <p:grpSpPr>
          <a:xfrm>
            <a:off x="1123950" y="1152525"/>
            <a:ext cx="4229100" cy="5895975"/>
            <a:chOff x="1123950" y="1152525"/>
            <a:chExt cx="4229100" cy="5895975"/>
          </a:xfrm>
        </p:grpSpPr>
        <p:sp>
          <p:nvSpPr>
            <p:cNvPr id="110" name="Google Shape;110;p13"/>
            <p:cNvSpPr/>
            <p:nvPr/>
          </p:nvSpPr>
          <p:spPr>
            <a:xfrm>
              <a:off x="1123950" y="1685925"/>
              <a:ext cx="3638550" cy="5362575"/>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13"/>
            <p:cNvSpPr/>
            <p:nvPr/>
          </p:nvSpPr>
          <p:spPr>
            <a:xfrm>
              <a:off x="2857500" y="1152525"/>
              <a:ext cx="1552575" cy="1438275"/>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13"/>
            <p:cNvSpPr/>
            <p:nvPr/>
          </p:nvSpPr>
          <p:spPr>
            <a:xfrm>
              <a:off x="3933825" y="1981200"/>
              <a:ext cx="1419225" cy="1323975"/>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3" name="Google Shape;113;p13"/>
          <p:cNvSpPr/>
          <p:nvPr/>
        </p:nvSpPr>
        <p:spPr>
          <a:xfrm>
            <a:off x="6600825" y="4410074"/>
            <a:ext cx="1295400" cy="12954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13"/>
          <p:cNvSpPr/>
          <p:nvPr/>
        </p:nvSpPr>
        <p:spPr>
          <a:xfrm>
            <a:off x="6905625" y="6362700"/>
            <a:ext cx="2247900" cy="1196337"/>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13"/>
          <p:cNvSpPr/>
          <p:nvPr/>
        </p:nvSpPr>
        <p:spPr>
          <a:xfrm>
            <a:off x="1992249" y="1748410"/>
            <a:ext cx="1219835" cy="103505"/>
          </a:xfrm>
          <a:custGeom>
            <a:rect b="b" l="l" r="r" t="t"/>
            <a:pathLst>
              <a:path extrusionOk="0" h="103505" w="1219835">
                <a:moveTo>
                  <a:pt x="1130681" y="0"/>
                </a:moveTo>
                <a:lnTo>
                  <a:pt x="1126870" y="1015"/>
                </a:lnTo>
                <a:lnTo>
                  <a:pt x="1123314" y="7111"/>
                </a:lnTo>
                <a:lnTo>
                  <a:pt x="1124331" y="10921"/>
                </a:lnTo>
                <a:lnTo>
                  <a:pt x="1183237" y="45433"/>
                </a:lnTo>
                <a:lnTo>
                  <a:pt x="1206753" y="45465"/>
                </a:lnTo>
                <a:lnTo>
                  <a:pt x="1206753" y="58165"/>
                </a:lnTo>
                <a:lnTo>
                  <a:pt x="1183148" y="58165"/>
                </a:lnTo>
                <a:lnTo>
                  <a:pt x="1124203" y="92455"/>
                </a:lnTo>
                <a:lnTo>
                  <a:pt x="1123188" y="96265"/>
                </a:lnTo>
                <a:lnTo>
                  <a:pt x="1126744" y="102361"/>
                </a:lnTo>
                <a:lnTo>
                  <a:pt x="1130553" y="103377"/>
                </a:lnTo>
                <a:lnTo>
                  <a:pt x="1208394" y="58165"/>
                </a:lnTo>
                <a:lnTo>
                  <a:pt x="1206753" y="58165"/>
                </a:lnTo>
                <a:lnTo>
                  <a:pt x="1208449" y="58133"/>
                </a:lnTo>
                <a:lnTo>
                  <a:pt x="1219327" y="51815"/>
                </a:lnTo>
                <a:lnTo>
                  <a:pt x="1130681" y="0"/>
                </a:lnTo>
                <a:close/>
              </a:path>
              <a:path extrusionOk="0" h="103505" w="1219835">
                <a:moveTo>
                  <a:pt x="1194097" y="51796"/>
                </a:moveTo>
                <a:lnTo>
                  <a:pt x="1183204" y="58133"/>
                </a:lnTo>
                <a:lnTo>
                  <a:pt x="1206753" y="58165"/>
                </a:lnTo>
                <a:lnTo>
                  <a:pt x="1206753" y="57276"/>
                </a:lnTo>
                <a:lnTo>
                  <a:pt x="1203452" y="57276"/>
                </a:lnTo>
                <a:lnTo>
                  <a:pt x="1194097" y="51796"/>
                </a:lnTo>
                <a:close/>
              </a:path>
              <a:path extrusionOk="0" h="103505" w="1219835">
                <a:moveTo>
                  <a:pt x="126" y="43814"/>
                </a:moveTo>
                <a:lnTo>
                  <a:pt x="0" y="56514"/>
                </a:lnTo>
                <a:lnTo>
                  <a:pt x="1183204" y="58133"/>
                </a:lnTo>
                <a:lnTo>
                  <a:pt x="1194097" y="51796"/>
                </a:lnTo>
                <a:lnTo>
                  <a:pt x="1183237" y="45433"/>
                </a:lnTo>
                <a:lnTo>
                  <a:pt x="126" y="43814"/>
                </a:lnTo>
                <a:close/>
              </a:path>
              <a:path extrusionOk="0" h="103505" w="1219835">
                <a:moveTo>
                  <a:pt x="1203452" y="46354"/>
                </a:moveTo>
                <a:lnTo>
                  <a:pt x="1194097" y="51796"/>
                </a:lnTo>
                <a:lnTo>
                  <a:pt x="1203452" y="57276"/>
                </a:lnTo>
                <a:lnTo>
                  <a:pt x="1203452" y="46354"/>
                </a:lnTo>
                <a:close/>
              </a:path>
              <a:path extrusionOk="0" h="103505" w="1219835">
                <a:moveTo>
                  <a:pt x="1206753" y="46354"/>
                </a:moveTo>
                <a:lnTo>
                  <a:pt x="1203452" y="46354"/>
                </a:lnTo>
                <a:lnTo>
                  <a:pt x="1203452" y="57276"/>
                </a:lnTo>
                <a:lnTo>
                  <a:pt x="1206753" y="57276"/>
                </a:lnTo>
                <a:lnTo>
                  <a:pt x="1206753" y="46354"/>
                </a:lnTo>
                <a:close/>
              </a:path>
              <a:path extrusionOk="0" h="103505" w="1219835">
                <a:moveTo>
                  <a:pt x="1183237" y="45433"/>
                </a:moveTo>
                <a:lnTo>
                  <a:pt x="1194097" y="51796"/>
                </a:lnTo>
                <a:lnTo>
                  <a:pt x="1203452" y="46354"/>
                </a:lnTo>
                <a:lnTo>
                  <a:pt x="1206753" y="46354"/>
                </a:lnTo>
                <a:lnTo>
                  <a:pt x="1206753" y="45465"/>
                </a:lnTo>
                <a:lnTo>
                  <a:pt x="1183237" y="45433"/>
                </a:lnTo>
                <a:close/>
              </a:path>
            </a:pathLst>
          </a:custGeom>
          <a:solidFill>
            <a:srgbClr val="FF690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13"/>
          <p:cNvSpPr/>
          <p:nvPr/>
        </p:nvSpPr>
        <p:spPr>
          <a:xfrm>
            <a:off x="3287649" y="2508885"/>
            <a:ext cx="991235" cy="103505"/>
          </a:xfrm>
          <a:custGeom>
            <a:rect b="b" l="l" r="r" t="t"/>
            <a:pathLst>
              <a:path extrusionOk="0" h="103505" w="991235">
                <a:moveTo>
                  <a:pt x="965381" y="51752"/>
                </a:moveTo>
                <a:lnTo>
                  <a:pt x="895603" y="92455"/>
                </a:lnTo>
                <a:lnTo>
                  <a:pt x="894588" y="96392"/>
                </a:lnTo>
                <a:lnTo>
                  <a:pt x="898143" y="102488"/>
                </a:lnTo>
                <a:lnTo>
                  <a:pt x="902080" y="103504"/>
                </a:lnTo>
                <a:lnTo>
                  <a:pt x="979863" y="58038"/>
                </a:lnTo>
                <a:lnTo>
                  <a:pt x="978153" y="58038"/>
                </a:lnTo>
                <a:lnTo>
                  <a:pt x="978153" y="57276"/>
                </a:lnTo>
                <a:lnTo>
                  <a:pt x="974851" y="57276"/>
                </a:lnTo>
                <a:lnTo>
                  <a:pt x="965381" y="51752"/>
                </a:lnTo>
                <a:close/>
              </a:path>
              <a:path extrusionOk="0" h="103505" w="991235">
                <a:moveTo>
                  <a:pt x="954386" y="45338"/>
                </a:moveTo>
                <a:lnTo>
                  <a:pt x="0" y="45338"/>
                </a:lnTo>
                <a:lnTo>
                  <a:pt x="0" y="58038"/>
                </a:lnTo>
                <a:lnTo>
                  <a:pt x="954604" y="58038"/>
                </a:lnTo>
                <a:lnTo>
                  <a:pt x="965381" y="51752"/>
                </a:lnTo>
                <a:lnTo>
                  <a:pt x="954386" y="45338"/>
                </a:lnTo>
                <a:close/>
              </a:path>
              <a:path extrusionOk="0" h="103505" w="991235">
                <a:moveTo>
                  <a:pt x="979836" y="45338"/>
                </a:moveTo>
                <a:lnTo>
                  <a:pt x="978153" y="45338"/>
                </a:lnTo>
                <a:lnTo>
                  <a:pt x="978153" y="58038"/>
                </a:lnTo>
                <a:lnTo>
                  <a:pt x="979863" y="58038"/>
                </a:lnTo>
                <a:lnTo>
                  <a:pt x="990726" y="51688"/>
                </a:lnTo>
                <a:lnTo>
                  <a:pt x="979836" y="45338"/>
                </a:lnTo>
                <a:close/>
              </a:path>
              <a:path extrusionOk="0" h="103505" w="991235">
                <a:moveTo>
                  <a:pt x="974851" y="46227"/>
                </a:moveTo>
                <a:lnTo>
                  <a:pt x="965381" y="51752"/>
                </a:lnTo>
                <a:lnTo>
                  <a:pt x="974851" y="57276"/>
                </a:lnTo>
                <a:lnTo>
                  <a:pt x="974851" y="46227"/>
                </a:lnTo>
                <a:close/>
              </a:path>
              <a:path extrusionOk="0" h="103505" w="991235">
                <a:moveTo>
                  <a:pt x="978153" y="46227"/>
                </a:moveTo>
                <a:lnTo>
                  <a:pt x="974851" y="46227"/>
                </a:lnTo>
                <a:lnTo>
                  <a:pt x="974851" y="57276"/>
                </a:lnTo>
                <a:lnTo>
                  <a:pt x="978153" y="57276"/>
                </a:lnTo>
                <a:lnTo>
                  <a:pt x="978153" y="46227"/>
                </a:lnTo>
                <a:close/>
              </a:path>
              <a:path extrusionOk="0" h="103505" w="991235">
                <a:moveTo>
                  <a:pt x="902080" y="0"/>
                </a:moveTo>
                <a:lnTo>
                  <a:pt x="898143" y="1015"/>
                </a:lnTo>
                <a:lnTo>
                  <a:pt x="894588" y="7112"/>
                </a:lnTo>
                <a:lnTo>
                  <a:pt x="895603" y="11049"/>
                </a:lnTo>
                <a:lnTo>
                  <a:pt x="965381" y="51752"/>
                </a:lnTo>
                <a:lnTo>
                  <a:pt x="974851" y="46227"/>
                </a:lnTo>
                <a:lnTo>
                  <a:pt x="978153" y="46227"/>
                </a:lnTo>
                <a:lnTo>
                  <a:pt x="978153" y="45338"/>
                </a:lnTo>
                <a:lnTo>
                  <a:pt x="979836" y="45338"/>
                </a:lnTo>
                <a:lnTo>
                  <a:pt x="902080" y="0"/>
                </a:lnTo>
                <a:close/>
              </a:path>
            </a:pathLst>
          </a:custGeom>
          <a:solidFill>
            <a:srgbClr val="FF690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13"/>
          <p:cNvSpPr/>
          <p:nvPr/>
        </p:nvSpPr>
        <p:spPr>
          <a:xfrm>
            <a:off x="3440049" y="3501009"/>
            <a:ext cx="1677035" cy="103505"/>
          </a:xfrm>
          <a:custGeom>
            <a:rect b="b" l="l" r="r" t="t"/>
            <a:pathLst>
              <a:path extrusionOk="0" h="103504" w="1677035">
                <a:moveTo>
                  <a:pt x="1587880" y="0"/>
                </a:moveTo>
                <a:lnTo>
                  <a:pt x="1584071" y="1015"/>
                </a:lnTo>
                <a:lnTo>
                  <a:pt x="1580514" y="7111"/>
                </a:lnTo>
                <a:lnTo>
                  <a:pt x="1581530" y="11048"/>
                </a:lnTo>
                <a:lnTo>
                  <a:pt x="1584578" y="12700"/>
                </a:lnTo>
                <a:lnTo>
                  <a:pt x="1640456" y="45442"/>
                </a:lnTo>
                <a:lnTo>
                  <a:pt x="1663953" y="45465"/>
                </a:lnTo>
                <a:lnTo>
                  <a:pt x="1663953" y="58165"/>
                </a:lnTo>
                <a:lnTo>
                  <a:pt x="1640348" y="58165"/>
                </a:lnTo>
                <a:lnTo>
                  <a:pt x="1581403" y="92455"/>
                </a:lnTo>
                <a:lnTo>
                  <a:pt x="1580388" y="96392"/>
                </a:lnTo>
                <a:lnTo>
                  <a:pt x="1582165" y="99313"/>
                </a:lnTo>
                <a:lnTo>
                  <a:pt x="1583943" y="102361"/>
                </a:lnTo>
                <a:lnTo>
                  <a:pt x="1587753" y="103377"/>
                </a:lnTo>
                <a:lnTo>
                  <a:pt x="1590802" y="101726"/>
                </a:lnTo>
                <a:lnTo>
                  <a:pt x="1665620" y="58165"/>
                </a:lnTo>
                <a:lnTo>
                  <a:pt x="1663953" y="58165"/>
                </a:lnTo>
                <a:lnTo>
                  <a:pt x="1665660" y="58142"/>
                </a:lnTo>
                <a:lnTo>
                  <a:pt x="1676527" y="51815"/>
                </a:lnTo>
                <a:lnTo>
                  <a:pt x="1587880" y="0"/>
                </a:lnTo>
                <a:close/>
              </a:path>
              <a:path extrusionOk="0" h="103504" w="1677035">
                <a:moveTo>
                  <a:pt x="1651298" y="51796"/>
                </a:moveTo>
                <a:lnTo>
                  <a:pt x="1640388" y="58142"/>
                </a:lnTo>
                <a:lnTo>
                  <a:pt x="1663953" y="58165"/>
                </a:lnTo>
                <a:lnTo>
                  <a:pt x="1663953" y="57276"/>
                </a:lnTo>
                <a:lnTo>
                  <a:pt x="1660652" y="57276"/>
                </a:lnTo>
                <a:lnTo>
                  <a:pt x="1651298" y="51796"/>
                </a:lnTo>
                <a:close/>
              </a:path>
              <a:path extrusionOk="0" h="103504" w="1677035">
                <a:moveTo>
                  <a:pt x="126" y="43814"/>
                </a:moveTo>
                <a:lnTo>
                  <a:pt x="0" y="56514"/>
                </a:lnTo>
                <a:lnTo>
                  <a:pt x="1640388" y="58142"/>
                </a:lnTo>
                <a:lnTo>
                  <a:pt x="1651298" y="51796"/>
                </a:lnTo>
                <a:lnTo>
                  <a:pt x="1640456" y="45442"/>
                </a:lnTo>
                <a:lnTo>
                  <a:pt x="126" y="43814"/>
                </a:lnTo>
                <a:close/>
              </a:path>
              <a:path extrusionOk="0" h="103504" w="1677035">
                <a:moveTo>
                  <a:pt x="1660652" y="46354"/>
                </a:moveTo>
                <a:lnTo>
                  <a:pt x="1651298" y="51796"/>
                </a:lnTo>
                <a:lnTo>
                  <a:pt x="1660652" y="57276"/>
                </a:lnTo>
                <a:lnTo>
                  <a:pt x="1660652" y="46354"/>
                </a:lnTo>
                <a:close/>
              </a:path>
              <a:path extrusionOk="0" h="103504" w="1677035">
                <a:moveTo>
                  <a:pt x="1663953" y="46354"/>
                </a:moveTo>
                <a:lnTo>
                  <a:pt x="1660652" y="46354"/>
                </a:lnTo>
                <a:lnTo>
                  <a:pt x="1660652" y="57276"/>
                </a:lnTo>
                <a:lnTo>
                  <a:pt x="1663953" y="57276"/>
                </a:lnTo>
                <a:lnTo>
                  <a:pt x="1663953" y="46354"/>
                </a:lnTo>
                <a:close/>
              </a:path>
              <a:path extrusionOk="0" h="103504" w="1677035">
                <a:moveTo>
                  <a:pt x="1640456" y="45442"/>
                </a:moveTo>
                <a:lnTo>
                  <a:pt x="1651298" y="51796"/>
                </a:lnTo>
                <a:lnTo>
                  <a:pt x="1660652" y="46354"/>
                </a:lnTo>
                <a:lnTo>
                  <a:pt x="1663953" y="46354"/>
                </a:lnTo>
                <a:lnTo>
                  <a:pt x="1663953" y="45465"/>
                </a:lnTo>
                <a:lnTo>
                  <a:pt x="1640456" y="45442"/>
                </a:lnTo>
                <a:close/>
              </a:path>
            </a:pathLst>
          </a:custGeom>
          <a:solidFill>
            <a:srgbClr val="FF690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 name="Google Shape;118;p13"/>
          <p:cNvSpPr/>
          <p:nvPr/>
        </p:nvSpPr>
        <p:spPr>
          <a:xfrm>
            <a:off x="1839849" y="4339337"/>
            <a:ext cx="4039235" cy="103505"/>
          </a:xfrm>
          <a:custGeom>
            <a:rect b="b" l="l" r="r" t="t"/>
            <a:pathLst>
              <a:path extrusionOk="0" h="103504" w="4039235">
                <a:moveTo>
                  <a:pt x="3950080" y="0"/>
                </a:moveTo>
                <a:lnTo>
                  <a:pt x="3946143" y="1015"/>
                </a:lnTo>
                <a:lnTo>
                  <a:pt x="3944366" y="3936"/>
                </a:lnTo>
                <a:lnTo>
                  <a:pt x="3942715" y="6984"/>
                </a:lnTo>
                <a:lnTo>
                  <a:pt x="3943730" y="10921"/>
                </a:lnTo>
                <a:lnTo>
                  <a:pt x="3946652" y="12699"/>
                </a:lnTo>
                <a:lnTo>
                  <a:pt x="4002587" y="45329"/>
                </a:lnTo>
                <a:lnTo>
                  <a:pt x="4026280" y="45338"/>
                </a:lnTo>
                <a:lnTo>
                  <a:pt x="4026280" y="58038"/>
                </a:lnTo>
                <a:lnTo>
                  <a:pt x="4002604" y="58038"/>
                </a:lnTo>
                <a:lnTo>
                  <a:pt x="3946652" y="90677"/>
                </a:lnTo>
                <a:lnTo>
                  <a:pt x="3943604" y="92328"/>
                </a:lnTo>
                <a:lnTo>
                  <a:pt x="3942588" y="96265"/>
                </a:lnTo>
                <a:lnTo>
                  <a:pt x="3946143" y="102361"/>
                </a:lnTo>
                <a:lnTo>
                  <a:pt x="3950080" y="103377"/>
                </a:lnTo>
                <a:lnTo>
                  <a:pt x="4027836" y="58038"/>
                </a:lnTo>
                <a:lnTo>
                  <a:pt x="4026280" y="58038"/>
                </a:lnTo>
                <a:lnTo>
                  <a:pt x="4027853" y="58029"/>
                </a:lnTo>
                <a:lnTo>
                  <a:pt x="4038727" y="51688"/>
                </a:lnTo>
                <a:lnTo>
                  <a:pt x="3950080" y="0"/>
                </a:lnTo>
                <a:close/>
              </a:path>
              <a:path extrusionOk="0" h="103504" w="4039235">
                <a:moveTo>
                  <a:pt x="4013490" y="51688"/>
                </a:moveTo>
                <a:lnTo>
                  <a:pt x="4002621" y="58029"/>
                </a:lnTo>
                <a:lnTo>
                  <a:pt x="4026280" y="58038"/>
                </a:lnTo>
                <a:lnTo>
                  <a:pt x="4026280" y="57149"/>
                </a:lnTo>
                <a:lnTo>
                  <a:pt x="4022852" y="57149"/>
                </a:lnTo>
                <a:lnTo>
                  <a:pt x="4013490" y="51688"/>
                </a:lnTo>
                <a:close/>
              </a:path>
              <a:path extrusionOk="0" h="103504" w="4039235">
                <a:moveTo>
                  <a:pt x="126" y="43687"/>
                </a:moveTo>
                <a:lnTo>
                  <a:pt x="0" y="56387"/>
                </a:lnTo>
                <a:lnTo>
                  <a:pt x="4002621" y="58029"/>
                </a:lnTo>
                <a:lnTo>
                  <a:pt x="4013490" y="51688"/>
                </a:lnTo>
                <a:lnTo>
                  <a:pt x="4002587" y="45329"/>
                </a:lnTo>
                <a:lnTo>
                  <a:pt x="126" y="43687"/>
                </a:lnTo>
                <a:close/>
              </a:path>
              <a:path extrusionOk="0" h="103504" w="4039235">
                <a:moveTo>
                  <a:pt x="4022852" y="46227"/>
                </a:moveTo>
                <a:lnTo>
                  <a:pt x="4013490" y="51688"/>
                </a:lnTo>
                <a:lnTo>
                  <a:pt x="4022852" y="57149"/>
                </a:lnTo>
                <a:lnTo>
                  <a:pt x="4022852" y="46227"/>
                </a:lnTo>
                <a:close/>
              </a:path>
              <a:path extrusionOk="0" h="103504" w="4039235">
                <a:moveTo>
                  <a:pt x="4026280" y="46227"/>
                </a:moveTo>
                <a:lnTo>
                  <a:pt x="4022852" y="46227"/>
                </a:lnTo>
                <a:lnTo>
                  <a:pt x="4022852" y="57149"/>
                </a:lnTo>
                <a:lnTo>
                  <a:pt x="4026280" y="57149"/>
                </a:lnTo>
                <a:lnTo>
                  <a:pt x="4026280" y="46227"/>
                </a:lnTo>
                <a:close/>
              </a:path>
              <a:path extrusionOk="0" h="103504" w="4039235">
                <a:moveTo>
                  <a:pt x="4002587" y="45329"/>
                </a:moveTo>
                <a:lnTo>
                  <a:pt x="4013490" y="51688"/>
                </a:lnTo>
                <a:lnTo>
                  <a:pt x="4022852" y="46227"/>
                </a:lnTo>
                <a:lnTo>
                  <a:pt x="4026280" y="46227"/>
                </a:lnTo>
                <a:lnTo>
                  <a:pt x="4026280" y="45338"/>
                </a:lnTo>
                <a:lnTo>
                  <a:pt x="4002587" y="45329"/>
                </a:lnTo>
                <a:close/>
              </a:path>
            </a:pathLst>
          </a:custGeom>
          <a:solidFill>
            <a:srgbClr val="FF690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13"/>
          <p:cNvSpPr/>
          <p:nvPr/>
        </p:nvSpPr>
        <p:spPr>
          <a:xfrm>
            <a:off x="5116449" y="5177409"/>
            <a:ext cx="1753235" cy="103505"/>
          </a:xfrm>
          <a:custGeom>
            <a:rect b="b" l="l" r="r" t="t"/>
            <a:pathLst>
              <a:path extrusionOk="0" h="103504" w="1753234">
                <a:moveTo>
                  <a:pt x="1664080" y="0"/>
                </a:moveTo>
                <a:lnTo>
                  <a:pt x="1660271" y="1015"/>
                </a:lnTo>
                <a:lnTo>
                  <a:pt x="1656715" y="7111"/>
                </a:lnTo>
                <a:lnTo>
                  <a:pt x="1657730" y="11048"/>
                </a:lnTo>
                <a:lnTo>
                  <a:pt x="1716598" y="45443"/>
                </a:lnTo>
                <a:lnTo>
                  <a:pt x="1740153" y="45465"/>
                </a:lnTo>
                <a:lnTo>
                  <a:pt x="1740153" y="58165"/>
                </a:lnTo>
                <a:lnTo>
                  <a:pt x="1716548" y="58165"/>
                </a:lnTo>
                <a:lnTo>
                  <a:pt x="1657603" y="92455"/>
                </a:lnTo>
                <a:lnTo>
                  <a:pt x="1656587" y="96392"/>
                </a:lnTo>
                <a:lnTo>
                  <a:pt x="1658366" y="99313"/>
                </a:lnTo>
                <a:lnTo>
                  <a:pt x="1660144" y="102361"/>
                </a:lnTo>
                <a:lnTo>
                  <a:pt x="1663953" y="103377"/>
                </a:lnTo>
                <a:lnTo>
                  <a:pt x="1667002" y="101726"/>
                </a:lnTo>
                <a:lnTo>
                  <a:pt x="1741820" y="58165"/>
                </a:lnTo>
                <a:lnTo>
                  <a:pt x="1740153" y="58165"/>
                </a:lnTo>
                <a:lnTo>
                  <a:pt x="1741858" y="58143"/>
                </a:lnTo>
                <a:lnTo>
                  <a:pt x="1752727" y="51815"/>
                </a:lnTo>
                <a:lnTo>
                  <a:pt x="1664080" y="0"/>
                </a:lnTo>
                <a:close/>
              </a:path>
              <a:path extrusionOk="0" h="103504" w="1753234">
                <a:moveTo>
                  <a:pt x="1727484" y="51804"/>
                </a:moveTo>
                <a:lnTo>
                  <a:pt x="1716587" y="58143"/>
                </a:lnTo>
                <a:lnTo>
                  <a:pt x="1740153" y="58165"/>
                </a:lnTo>
                <a:lnTo>
                  <a:pt x="1740153" y="57276"/>
                </a:lnTo>
                <a:lnTo>
                  <a:pt x="1736852" y="57276"/>
                </a:lnTo>
                <a:lnTo>
                  <a:pt x="1727484" y="51804"/>
                </a:lnTo>
                <a:close/>
              </a:path>
              <a:path extrusionOk="0" h="103504" w="1753234">
                <a:moveTo>
                  <a:pt x="126" y="43814"/>
                </a:moveTo>
                <a:lnTo>
                  <a:pt x="0" y="56514"/>
                </a:lnTo>
                <a:lnTo>
                  <a:pt x="1716587" y="58143"/>
                </a:lnTo>
                <a:lnTo>
                  <a:pt x="1727484" y="51804"/>
                </a:lnTo>
                <a:lnTo>
                  <a:pt x="1716598" y="45443"/>
                </a:lnTo>
                <a:lnTo>
                  <a:pt x="126" y="43814"/>
                </a:lnTo>
                <a:close/>
              </a:path>
              <a:path extrusionOk="0" h="103504" w="1753234">
                <a:moveTo>
                  <a:pt x="1736852" y="46354"/>
                </a:moveTo>
                <a:lnTo>
                  <a:pt x="1727484" y="51804"/>
                </a:lnTo>
                <a:lnTo>
                  <a:pt x="1736852" y="57276"/>
                </a:lnTo>
                <a:lnTo>
                  <a:pt x="1736852" y="46354"/>
                </a:lnTo>
                <a:close/>
              </a:path>
              <a:path extrusionOk="0" h="103504" w="1753234">
                <a:moveTo>
                  <a:pt x="1740153" y="46354"/>
                </a:moveTo>
                <a:lnTo>
                  <a:pt x="1736852" y="46354"/>
                </a:lnTo>
                <a:lnTo>
                  <a:pt x="1736852" y="57276"/>
                </a:lnTo>
                <a:lnTo>
                  <a:pt x="1740153" y="57276"/>
                </a:lnTo>
                <a:lnTo>
                  <a:pt x="1740153" y="46354"/>
                </a:lnTo>
                <a:close/>
              </a:path>
              <a:path extrusionOk="0" h="103504" w="1753234">
                <a:moveTo>
                  <a:pt x="1716598" y="45443"/>
                </a:moveTo>
                <a:lnTo>
                  <a:pt x="1727484" y="51804"/>
                </a:lnTo>
                <a:lnTo>
                  <a:pt x="1736852" y="46354"/>
                </a:lnTo>
                <a:lnTo>
                  <a:pt x="1740153" y="46354"/>
                </a:lnTo>
                <a:lnTo>
                  <a:pt x="1740153" y="45465"/>
                </a:lnTo>
                <a:lnTo>
                  <a:pt x="1716598" y="45443"/>
                </a:lnTo>
                <a:close/>
              </a:path>
            </a:pathLst>
          </a:custGeom>
          <a:solidFill>
            <a:srgbClr val="FF690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 name="Google Shape;120;p13"/>
          <p:cNvSpPr/>
          <p:nvPr/>
        </p:nvSpPr>
        <p:spPr>
          <a:xfrm>
            <a:off x="3744849" y="6015736"/>
            <a:ext cx="3353435" cy="103505"/>
          </a:xfrm>
          <a:custGeom>
            <a:rect b="b" l="l" r="r" t="t"/>
            <a:pathLst>
              <a:path extrusionOk="0" h="103504" w="3353434">
                <a:moveTo>
                  <a:pt x="3264280" y="0"/>
                </a:moveTo>
                <a:lnTo>
                  <a:pt x="3260344" y="1015"/>
                </a:lnTo>
                <a:lnTo>
                  <a:pt x="3258566" y="3936"/>
                </a:lnTo>
                <a:lnTo>
                  <a:pt x="3256915" y="6984"/>
                </a:lnTo>
                <a:lnTo>
                  <a:pt x="3257930" y="10921"/>
                </a:lnTo>
                <a:lnTo>
                  <a:pt x="3260852" y="12699"/>
                </a:lnTo>
                <a:lnTo>
                  <a:pt x="3316784" y="45327"/>
                </a:lnTo>
                <a:lnTo>
                  <a:pt x="3340354" y="45338"/>
                </a:lnTo>
                <a:lnTo>
                  <a:pt x="3340354" y="58038"/>
                </a:lnTo>
                <a:lnTo>
                  <a:pt x="3316748" y="58038"/>
                </a:lnTo>
                <a:lnTo>
                  <a:pt x="3257804" y="92328"/>
                </a:lnTo>
                <a:lnTo>
                  <a:pt x="3256787" y="96265"/>
                </a:lnTo>
                <a:lnTo>
                  <a:pt x="3260344" y="102361"/>
                </a:lnTo>
                <a:lnTo>
                  <a:pt x="3264280" y="103377"/>
                </a:lnTo>
                <a:lnTo>
                  <a:pt x="3267202" y="101599"/>
                </a:lnTo>
                <a:lnTo>
                  <a:pt x="3342020" y="58038"/>
                </a:lnTo>
                <a:lnTo>
                  <a:pt x="3340354" y="58038"/>
                </a:lnTo>
                <a:lnTo>
                  <a:pt x="3342040" y="58027"/>
                </a:lnTo>
                <a:lnTo>
                  <a:pt x="3352927" y="51688"/>
                </a:lnTo>
                <a:lnTo>
                  <a:pt x="3267329" y="1650"/>
                </a:lnTo>
                <a:lnTo>
                  <a:pt x="3264280" y="0"/>
                </a:lnTo>
                <a:close/>
              </a:path>
              <a:path extrusionOk="0" h="103504" w="3353434">
                <a:moveTo>
                  <a:pt x="3327677" y="51681"/>
                </a:moveTo>
                <a:lnTo>
                  <a:pt x="3316768" y="58027"/>
                </a:lnTo>
                <a:lnTo>
                  <a:pt x="3340354" y="58038"/>
                </a:lnTo>
                <a:lnTo>
                  <a:pt x="3340354" y="57149"/>
                </a:lnTo>
                <a:lnTo>
                  <a:pt x="3337052" y="57149"/>
                </a:lnTo>
                <a:lnTo>
                  <a:pt x="3327677" y="51681"/>
                </a:lnTo>
                <a:close/>
              </a:path>
              <a:path extrusionOk="0" h="103504" w="3353434">
                <a:moveTo>
                  <a:pt x="126" y="43687"/>
                </a:moveTo>
                <a:lnTo>
                  <a:pt x="0" y="56387"/>
                </a:lnTo>
                <a:lnTo>
                  <a:pt x="3316768" y="58027"/>
                </a:lnTo>
                <a:lnTo>
                  <a:pt x="3327677" y="51681"/>
                </a:lnTo>
                <a:lnTo>
                  <a:pt x="3316784" y="45327"/>
                </a:lnTo>
                <a:lnTo>
                  <a:pt x="126" y="43687"/>
                </a:lnTo>
                <a:close/>
              </a:path>
              <a:path extrusionOk="0" h="103504" w="3353434">
                <a:moveTo>
                  <a:pt x="3337052" y="46227"/>
                </a:moveTo>
                <a:lnTo>
                  <a:pt x="3327677" y="51681"/>
                </a:lnTo>
                <a:lnTo>
                  <a:pt x="3337052" y="57149"/>
                </a:lnTo>
                <a:lnTo>
                  <a:pt x="3337052" y="46227"/>
                </a:lnTo>
                <a:close/>
              </a:path>
              <a:path extrusionOk="0" h="103504" w="3353434">
                <a:moveTo>
                  <a:pt x="3340354" y="46227"/>
                </a:moveTo>
                <a:lnTo>
                  <a:pt x="3337052" y="46227"/>
                </a:lnTo>
                <a:lnTo>
                  <a:pt x="3337052" y="57149"/>
                </a:lnTo>
                <a:lnTo>
                  <a:pt x="3340354" y="57149"/>
                </a:lnTo>
                <a:lnTo>
                  <a:pt x="3340354" y="46227"/>
                </a:lnTo>
                <a:close/>
              </a:path>
              <a:path extrusionOk="0" h="103504" w="3353434">
                <a:moveTo>
                  <a:pt x="3316784" y="45327"/>
                </a:moveTo>
                <a:lnTo>
                  <a:pt x="3327677" y="51681"/>
                </a:lnTo>
                <a:lnTo>
                  <a:pt x="3337052" y="46227"/>
                </a:lnTo>
                <a:lnTo>
                  <a:pt x="3340354" y="46227"/>
                </a:lnTo>
                <a:lnTo>
                  <a:pt x="3340354" y="45338"/>
                </a:lnTo>
                <a:lnTo>
                  <a:pt x="3316784" y="45327"/>
                </a:lnTo>
                <a:close/>
              </a:path>
            </a:pathLst>
          </a:custGeom>
          <a:solidFill>
            <a:srgbClr val="FF690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13"/>
          <p:cNvSpPr/>
          <p:nvPr/>
        </p:nvSpPr>
        <p:spPr>
          <a:xfrm>
            <a:off x="2297049" y="6853885"/>
            <a:ext cx="5029835" cy="103505"/>
          </a:xfrm>
          <a:custGeom>
            <a:rect b="b" l="l" r="r" t="t"/>
            <a:pathLst>
              <a:path extrusionOk="0" h="103504" w="5029834">
                <a:moveTo>
                  <a:pt x="4940681" y="0"/>
                </a:moveTo>
                <a:lnTo>
                  <a:pt x="4936744" y="1028"/>
                </a:lnTo>
                <a:lnTo>
                  <a:pt x="4933187" y="7086"/>
                </a:lnTo>
                <a:lnTo>
                  <a:pt x="4934331" y="10972"/>
                </a:lnTo>
                <a:lnTo>
                  <a:pt x="4937252" y="12738"/>
                </a:lnTo>
                <a:lnTo>
                  <a:pt x="4993159" y="45369"/>
                </a:lnTo>
                <a:lnTo>
                  <a:pt x="5016881" y="45377"/>
                </a:lnTo>
                <a:lnTo>
                  <a:pt x="5016881" y="58077"/>
                </a:lnTo>
                <a:lnTo>
                  <a:pt x="4993149" y="58077"/>
                </a:lnTo>
                <a:lnTo>
                  <a:pt x="4934204" y="92443"/>
                </a:lnTo>
                <a:lnTo>
                  <a:pt x="4933187" y="96329"/>
                </a:lnTo>
                <a:lnTo>
                  <a:pt x="4936744" y="102387"/>
                </a:lnTo>
                <a:lnTo>
                  <a:pt x="4940681" y="103416"/>
                </a:lnTo>
                <a:lnTo>
                  <a:pt x="5018455" y="58077"/>
                </a:lnTo>
                <a:lnTo>
                  <a:pt x="5016881" y="58077"/>
                </a:lnTo>
                <a:lnTo>
                  <a:pt x="5018468" y="58069"/>
                </a:lnTo>
                <a:lnTo>
                  <a:pt x="5029327" y="51739"/>
                </a:lnTo>
                <a:lnTo>
                  <a:pt x="4940681" y="0"/>
                </a:lnTo>
                <a:close/>
              </a:path>
              <a:path extrusionOk="0" h="103504" w="5029834">
                <a:moveTo>
                  <a:pt x="5004046" y="51724"/>
                </a:moveTo>
                <a:lnTo>
                  <a:pt x="4993162" y="58069"/>
                </a:lnTo>
                <a:lnTo>
                  <a:pt x="5016881" y="58077"/>
                </a:lnTo>
                <a:lnTo>
                  <a:pt x="5016881" y="57213"/>
                </a:lnTo>
                <a:lnTo>
                  <a:pt x="5013452" y="57213"/>
                </a:lnTo>
                <a:lnTo>
                  <a:pt x="5004046" y="51724"/>
                </a:lnTo>
                <a:close/>
              </a:path>
              <a:path extrusionOk="0" h="103504" w="5029834">
                <a:moveTo>
                  <a:pt x="126" y="43802"/>
                </a:moveTo>
                <a:lnTo>
                  <a:pt x="0" y="56502"/>
                </a:lnTo>
                <a:lnTo>
                  <a:pt x="4993162" y="58069"/>
                </a:lnTo>
                <a:lnTo>
                  <a:pt x="5004046" y="51724"/>
                </a:lnTo>
                <a:lnTo>
                  <a:pt x="4993159" y="45369"/>
                </a:lnTo>
                <a:lnTo>
                  <a:pt x="126" y="43802"/>
                </a:lnTo>
                <a:close/>
              </a:path>
              <a:path extrusionOk="0" h="103504" w="5029834">
                <a:moveTo>
                  <a:pt x="5013452" y="46240"/>
                </a:moveTo>
                <a:lnTo>
                  <a:pt x="5004046" y="51724"/>
                </a:lnTo>
                <a:lnTo>
                  <a:pt x="5013452" y="57213"/>
                </a:lnTo>
                <a:lnTo>
                  <a:pt x="5013452" y="46240"/>
                </a:lnTo>
                <a:close/>
              </a:path>
              <a:path extrusionOk="0" h="103504" w="5029834">
                <a:moveTo>
                  <a:pt x="5016881" y="46240"/>
                </a:moveTo>
                <a:lnTo>
                  <a:pt x="5013452" y="46240"/>
                </a:lnTo>
                <a:lnTo>
                  <a:pt x="5013452" y="57213"/>
                </a:lnTo>
                <a:lnTo>
                  <a:pt x="5016881" y="57213"/>
                </a:lnTo>
                <a:lnTo>
                  <a:pt x="5016881" y="46240"/>
                </a:lnTo>
                <a:close/>
              </a:path>
              <a:path extrusionOk="0" h="103504" w="5029834">
                <a:moveTo>
                  <a:pt x="4993159" y="45369"/>
                </a:moveTo>
                <a:lnTo>
                  <a:pt x="5004046" y="51724"/>
                </a:lnTo>
                <a:lnTo>
                  <a:pt x="5013452" y="46240"/>
                </a:lnTo>
                <a:lnTo>
                  <a:pt x="5016881" y="46240"/>
                </a:lnTo>
                <a:lnTo>
                  <a:pt x="5016881" y="45377"/>
                </a:lnTo>
                <a:lnTo>
                  <a:pt x="4993159" y="45369"/>
                </a:lnTo>
                <a:close/>
              </a:path>
            </a:pathLst>
          </a:custGeom>
          <a:solidFill>
            <a:srgbClr val="FF690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6"/>
          <p:cNvSpPr txBox="1"/>
          <p:nvPr/>
        </p:nvSpPr>
        <p:spPr>
          <a:xfrm>
            <a:off x="85431" y="2"/>
            <a:ext cx="9911535" cy="6545552"/>
          </a:xfrm>
          <a:prstGeom prst="rect">
            <a:avLst/>
          </a:prstGeom>
          <a:noFill/>
          <a:ln>
            <a:noFill/>
          </a:ln>
        </p:spPr>
        <p:txBody>
          <a:bodyPr anchorCtr="0" anchor="t" bIns="0" lIns="0" spcFirstLastPara="1" rIns="0" wrap="square" tIns="124625">
            <a:spAutoFit/>
          </a:bodyPr>
          <a:lstStyle/>
          <a:p>
            <a:pPr indent="-372488" lvl="0" marL="386491" marR="0" rtl="0" algn="just">
              <a:spcBef>
                <a:spcPts val="0"/>
              </a:spcBef>
              <a:spcAft>
                <a:spcPts val="0"/>
              </a:spcAft>
              <a:buClr>
                <a:schemeClr val="dk1"/>
              </a:buClr>
              <a:buSzPts val="3500"/>
              <a:buFont typeface="Arial"/>
              <a:buChar char="•"/>
            </a:pPr>
            <a:r>
              <a:rPr lang="en-US" sz="3500">
                <a:solidFill>
                  <a:schemeClr val="dk1"/>
                </a:solidFill>
                <a:latin typeface="Arial"/>
                <a:ea typeface="Arial"/>
                <a:cs typeface="Arial"/>
                <a:sym typeface="Arial"/>
              </a:rPr>
              <a:t>The following are some middleware applications;</a:t>
            </a:r>
            <a:endParaRPr sz="3500">
              <a:solidFill>
                <a:schemeClr val="dk1"/>
              </a:solidFill>
              <a:latin typeface="Arial"/>
              <a:ea typeface="Arial"/>
              <a:cs typeface="Arial"/>
              <a:sym typeface="Arial"/>
            </a:endParaRPr>
          </a:p>
          <a:p>
            <a:pPr indent="-439703" lvl="0" marL="453007" marR="0" rtl="0" algn="just">
              <a:spcBef>
                <a:spcPts val="871"/>
              </a:spcBef>
              <a:spcAft>
                <a:spcPts val="0"/>
              </a:spcAft>
              <a:buClr>
                <a:schemeClr val="dk1"/>
              </a:buClr>
              <a:buSzPts val="3500"/>
              <a:buFont typeface="Arial"/>
              <a:buAutoNum type="arabicPeriod"/>
            </a:pPr>
            <a:r>
              <a:rPr lang="en-US" sz="3500">
                <a:solidFill>
                  <a:schemeClr val="dk1"/>
                </a:solidFill>
                <a:latin typeface="Arial"/>
                <a:ea typeface="Arial"/>
                <a:cs typeface="Arial"/>
                <a:sym typeface="Arial"/>
              </a:rPr>
              <a:t>Discover the nearby Bluetooth device.</a:t>
            </a:r>
            <a:endParaRPr sz="3500">
              <a:solidFill>
                <a:schemeClr val="dk1"/>
              </a:solidFill>
              <a:latin typeface="Arial"/>
              <a:ea typeface="Arial"/>
              <a:cs typeface="Arial"/>
              <a:sym typeface="Arial"/>
            </a:endParaRPr>
          </a:p>
          <a:p>
            <a:pPr indent="-439703" lvl="0" marL="453007" marR="0" rtl="0" algn="just">
              <a:spcBef>
                <a:spcPts val="882"/>
              </a:spcBef>
              <a:spcAft>
                <a:spcPts val="0"/>
              </a:spcAft>
              <a:buClr>
                <a:schemeClr val="dk1"/>
              </a:buClr>
              <a:buSzPts val="3500"/>
              <a:buFont typeface="Arial"/>
              <a:buAutoNum type="arabicPeriod"/>
            </a:pPr>
            <a:r>
              <a:rPr lang="en-US" sz="3500">
                <a:solidFill>
                  <a:schemeClr val="dk1"/>
                </a:solidFill>
                <a:latin typeface="Arial"/>
                <a:ea typeface="Arial"/>
                <a:cs typeface="Arial"/>
                <a:sym typeface="Arial"/>
              </a:rPr>
              <a:t>Discover nearby hotspot.</a:t>
            </a:r>
            <a:endParaRPr sz="3500">
              <a:solidFill>
                <a:schemeClr val="dk1"/>
              </a:solidFill>
              <a:latin typeface="Arial"/>
              <a:ea typeface="Arial"/>
              <a:cs typeface="Arial"/>
              <a:sym typeface="Arial"/>
            </a:endParaRPr>
          </a:p>
          <a:p>
            <a:pPr indent="-372488" lvl="0" marL="386491" marR="16103" rtl="0" algn="just">
              <a:spcBef>
                <a:spcPts val="882"/>
              </a:spcBef>
              <a:spcAft>
                <a:spcPts val="0"/>
              </a:spcAft>
              <a:buClr>
                <a:schemeClr val="dk1"/>
              </a:buClr>
              <a:buSzPts val="1800"/>
              <a:buFont typeface="Arial"/>
              <a:buAutoNum type="arabicPeriod"/>
            </a:pPr>
            <a:r>
              <a:rPr lang="en-US" sz="1800">
                <a:solidFill>
                  <a:schemeClr val="dk1"/>
                </a:solidFill>
                <a:latin typeface="Calibri"/>
                <a:ea typeface="Calibri"/>
                <a:cs typeface="Calibri"/>
                <a:sym typeface="Calibri"/>
              </a:rPr>
              <a:t>	</a:t>
            </a:r>
            <a:r>
              <a:rPr lang="en-US" sz="3500">
                <a:solidFill>
                  <a:schemeClr val="dk1"/>
                </a:solidFill>
                <a:latin typeface="Arial"/>
                <a:ea typeface="Arial"/>
                <a:cs typeface="Arial"/>
                <a:sym typeface="Arial"/>
              </a:rPr>
              <a:t>Achieve device synchronization with server or an  enterprise server.</a:t>
            </a:r>
            <a:endParaRPr sz="3500">
              <a:solidFill>
                <a:schemeClr val="dk1"/>
              </a:solidFill>
              <a:latin typeface="Arial"/>
              <a:ea typeface="Arial"/>
              <a:cs typeface="Arial"/>
              <a:sym typeface="Arial"/>
            </a:endParaRPr>
          </a:p>
          <a:p>
            <a:pPr indent="-439703" lvl="0" marL="453007" marR="0" rtl="0" algn="just">
              <a:spcBef>
                <a:spcPts val="871"/>
              </a:spcBef>
              <a:spcAft>
                <a:spcPts val="0"/>
              </a:spcAft>
              <a:buClr>
                <a:schemeClr val="dk1"/>
              </a:buClr>
              <a:buSzPts val="3500"/>
              <a:buFont typeface="Arial"/>
              <a:buAutoNum type="arabicPeriod"/>
            </a:pPr>
            <a:r>
              <a:rPr lang="en-US" sz="3500">
                <a:solidFill>
                  <a:schemeClr val="dk1"/>
                </a:solidFill>
                <a:latin typeface="Arial"/>
                <a:ea typeface="Arial"/>
                <a:cs typeface="Arial"/>
                <a:sym typeface="Arial"/>
              </a:rPr>
              <a:t>Retrieve data from network database.</a:t>
            </a:r>
            <a:endParaRPr sz="3500">
              <a:solidFill>
                <a:schemeClr val="dk1"/>
              </a:solidFill>
              <a:latin typeface="Arial"/>
              <a:ea typeface="Arial"/>
              <a:cs typeface="Arial"/>
              <a:sym typeface="Arial"/>
            </a:endParaRPr>
          </a:p>
          <a:p>
            <a:pPr indent="-372488" lvl="0" marL="386491" marR="18204" rtl="0" algn="just">
              <a:spcBef>
                <a:spcPts val="882"/>
              </a:spcBef>
              <a:spcAft>
                <a:spcPts val="0"/>
              </a:spcAft>
              <a:buNone/>
            </a:pPr>
            <a:r>
              <a:rPr lang="en-US" sz="3500">
                <a:solidFill>
                  <a:schemeClr val="dk1"/>
                </a:solidFill>
                <a:latin typeface="Arial"/>
                <a:ea typeface="Arial"/>
                <a:cs typeface="Arial"/>
                <a:sym typeface="Arial"/>
              </a:rPr>
              <a:t>1.Adaptation of application to the platform and  service availability.</a:t>
            </a:r>
            <a:endParaRPr sz="3500">
              <a:solidFill>
                <a:schemeClr val="dk1"/>
              </a:solidFill>
              <a:latin typeface="Arial"/>
              <a:ea typeface="Arial"/>
              <a:cs typeface="Arial"/>
              <a:sym typeface="Arial"/>
            </a:endParaRPr>
          </a:p>
          <a:p>
            <a:pPr indent="-372488" lvl="0" marL="386491" marR="5602" rtl="0" algn="just">
              <a:spcBef>
                <a:spcPts val="882"/>
              </a:spcBef>
              <a:spcAft>
                <a:spcPts val="0"/>
              </a:spcAft>
              <a:buNone/>
            </a:pPr>
            <a:r>
              <a:rPr lang="en-US" sz="3100">
                <a:solidFill>
                  <a:srgbClr val="0000FF"/>
                </a:solidFill>
                <a:latin typeface="Arial"/>
                <a:ea typeface="Arial"/>
                <a:cs typeface="Arial"/>
                <a:sym typeface="Arial"/>
              </a:rPr>
              <a:t>Mobile computing architectural layers: </a:t>
            </a:r>
            <a:r>
              <a:rPr lang="en-US" sz="3100">
                <a:solidFill>
                  <a:schemeClr val="dk1"/>
                </a:solidFill>
                <a:latin typeface="Arial"/>
                <a:ea typeface="Arial"/>
                <a:cs typeface="Arial"/>
                <a:sym typeface="Arial"/>
              </a:rPr>
              <a:t>Mobile computing  architecture refers to define various layers between user  applications interfaces, devices and network hardware.</a:t>
            </a:r>
            <a:endParaRPr sz="3100">
              <a:solidFill>
                <a:schemeClr val="dk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7"/>
          <p:cNvSpPr txBox="1"/>
          <p:nvPr/>
        </p:nvSpPr>
        <p:spPr>
          <a:xfrm>
            <a:off x="85433" y="14005"/>
            <a:ext cx="660349" cy="565813"/>
          </a:xfrm>
          <a:prstGeom prst="rect">
            <a:avLst/>
          </a:prstGeom>
          <a:noFill/>
          <a:ln>
            <a:noFill/>
          </a:ln>
        </p:spPr>
        <p:txBody>
          <a:bodyPr anchorCtr="0" anchor="t" bIns="0" lIns="0" spcFirstLastPara="1" rIns="0" wrap="square" tIns="14000">
            <a:spAutoFit/>
          </a:bodyPr>
          <a:lstStyle/>
          <a:p>
            <a:pPr indent="-372488" lvl="0" marL="386491" marR="0" rtl="0" algn="l">
              <a:spcBef>
                <a:spcPts val="0"/>
              </a:spcBef>
              <a:spcAft>
                <a:spcPts val="0"/>
              </a:spcAft>
              <a:buClr>
                <a:schemeClr val="dk1"/>
              </a:buClr>
              <a:buSzPts val="5300"/>
              <a:buFont typeface="Arial"/>
              <a:buChar char="•"/>
            </a:pPr>
            <a:r>
              <a:rPr baseline="-25000" lang="en-US" sz="5300">
                <a:solidFill>
                  <a:schemeClr val="dk1"/>
                </a:solidFill>
                <a:latin typeface="Arial"/>
                <a:ea typeface="Arial"/>
                <a:cs typeface="Arial"/>
                <a:sym typeface="Arial"/>
              </a:rPr>
              <a:t>A</a:t>
            </a:r>
            <a:endParaRPr baseline="-25000" sz="5300">
              <a:solidFill>
                <a:schemeClr val="dk1"/>
              </a:solidFill>
              <a:latin typeface="Arial"/>
              <a:ea typeface="Arial"/>
              <a:cs typeface="Arial"/>
              <a:sym typeface="Arial"/>
            </a:endParaRPr>
          </a:p>
        </p:txBody>
      </p:sp>
      <p:sp>
        <p:nvSpPr>
          <p:cNvPr id="583" name="Google Shape;583;p77"/>
          <p:cNvSpPr txBox="1"/>
          <p:nvPr/>
        </p:nvSpPr>
        <p:spPr>
          <a:xfrm>
            <a:off x="457972" y="574218"/>
            <a:ext cx="8506806"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systematic	computations	and	access	data</a:t>
            </a:r>
            <a:endParaRPr sz="3500">
              <a:solidFill>
                <a:schemeClr val="dk1"/>
              </a:solidFill>
              <a:latin typeface="Arial"/>
              <a:ea typeface="Arial"/>
              <a:cs typeface="Arial"/>
              <a:sym typeface="Arial"/>
            </a:endParaRPr>
          </a:p>
        </p:txBody>
      </p:sp>
      <p:sp>
        <p:nvSpPr>
          <p:cNvPr id="584" name="Google Shape;584;p77"/>
          <p:cNvSpPr txBox="1"/>
          <p:nvPr/>
        </p:nvSpPr>
        <p:spPr>
          <a:xfrm>
            <a:off x="1134881" y="37815"/>
            <a:ext cx="8853436" cy="1091358"/>
          </a:xfrm>
          <a:prstGeom prst="rect">
            <a:avLst/>
          </a:prstGeom>
          <a:noFill/>
          <a:ln>
            <a:noFill/>
          </a:ln>
        </p:spPr>
        <p:txBody>
          <a:bodyPr anchorCtr="0" anchor="t" bIns="0" lIns="0" spcFirstLastPara="1" rIns="0" wrap="square" tIns="14000">
            <a:spAutoFit/>
          </a:bodyPr>
          <a:lstStyle/>
          <a:p>
            <a:pPr indent="0" lvl="0" marL="0" marR="7000" rtl="0" algn="r">
              <a:lnSpc>
                <a:spcPct val="120828"/>
              </a:lnSpc>
              <a:spcBef>
                <a:spcPts val="0"/>
              </a:spcBef>
              <a:spcAft>
                <a:spcPts val="0"/>
              </a:spcAft>
              <a:buNone/>
            </a:pPr>
            <a:r>
              <a:rPr lang="en-US" sz="3500">
                <a:solidFill>
                  <a:schemeClr val="dk1"/>
                </a:solidFill>
                <a:latin typeface="Arial"/>
                <a:ea typeface="Arial"/>
                <a:cs typeface="Arial"/>
                <a:sym typeface="Arial"/>
              </a:rPr>
              <a:t>well	defined	architecture	is	required	for</a:t>
            </a:r>
            <a:endParaRPr sz="3500">
              <a:solidFill>
                <a:schemeClr val="dk1"/>
              </a:solidFill>
              <a:latin typeface="Arial"/>
              <a:ea typeface="Arial"/>
              <a:cs typeface="Arial"/>
              <a:sym typeface="Arial"/>
            </a:endParaRPr>
          </a:p>
          <a:p>
            <a:pPr indent="0" lvl="0" marL="0" marR="5602" rtl="0" algn="r">
              <a:lnSpc>
                <a:spcPct val="120828"/>
              </a:lnSpc>
              <a:spcBef>
                <a:spcPts val="0"/>
              </a:spcBef>
              <a:spcAft>
                <a:spcPts val="0"/>
              </a:spcAft>
              <a:buNone/>
            </a:pPr>
            <a:r>
              <a:rPr lang="en-US" sz="3500">
                <a:solidFill>
                  <a:schemeClr val="dk1"/>
                </a:solidFill>
                <a:latin typeface="Arial"/>
                <a:ea typeface="Arial"/>
                <a:cs typeface="Arial"/>
                <a:sym typeface="Arial"/>
              </a:rPr>
              <a:t>and</a:t>
            </a:r>
            <a:endParaRPr sz="3500">
              <a:solidFill>
                <a:schemeClr val="dk1"/>
              </a:solidFill>
              <a:latin typeface="Arial"/>
              <a:ea typeface="Arial"/>
              <a:cs typeface="Arial"/>
              <a:sym typeface="Arial"/>
            </a:endParaRPr>
          </a:p>
        </p:txBody>
      </p:sp>
      <p:sp>
        <p:nvSpPr>
          <p:cNvPr id="585" name="Google Shape;585;p77"/>
          <p:cNvSpPr txBox="1"/>
          <p:nvPr/>
        </p:nvSpPr>
        <p:spPr>
          <a:xfrm>
            <a:off x="85433" y="999977"/>
            <a:ext cx="9903832" cy="1845680"/>
          </a:xfrm>
          <a:prstGeom prst="rect">
            <a:avLst/>
          </a:prstGeom>
          <a:noFill/>
          <a:ln>
            <a:noFill/>
          </a:ln>
        </p:spPr>
        <p:txBody>
          <a:bodyPr anchorCtr="0" anchor="t" bIns="0" lIns="0" spcFirstLastPara="1" rIns="0" wrap="square" tIns="126025">
            <a:spAutoFit/>
          </a:bodyPr>
          <a:lstStyle/>
          <a:p>
            <a:pPr indent="0" lvl="0" marL="386491" marR="0" rtl="0" algn="l">
              <a:spcBef>
                <a:spcPts val="0"/>
              </a:spcBef>
              <a:spcAft>
                <a:spcPts val="0"/>
              </a:spcAft>
              <a:buNone/>
            </a:pPr>
            <a:r>
              <a:rPr lang="en-US" sz="3500">
                <a:solidFill>
                  <a:schemeClr val="dk1"/>
                </a:solidFill>
                <a:latin typeface="Arial"/>
                <a:ea typeface="Arial"/>
                <a:cs typeface="Arial"/>
                <a:sym typeface="Arial"/>
              </a:rPr>
              <a:t>software objects.</a:t>
            </a:r>
            <a:endParaRPr sz="3500">
              <a:solidFill>
                <a:schemeClr val="dk1"/>
              </a:solidFill>
              <a:latin typeface="Arial"/>
              <a:ea typeface="Arial"/>
              <a:cs typeface="Arial"/>
              <a:sym typeface="Arial"/>
            </a:endParaRPr>
          </a:p>
          <a:p>
            <a:pPr indent="-372488" lvl="0" marL="386491" marR="5602" rtl="0" algn="l">
              <a:spcBef>
                <a:spcPts val="882"/>
              </a:spcBef>
              <a:spcAft>
                <a:spcPts val="0"/>
              </a:spcAft>
              <a:buClr>
                <a:schemeClr val="dk1"/>
              </a:buClr>
              <a:buSzPts val="3500"/>
              <a:buFont typeface="Arial"/>
              <a:buChar char="•"/>
            </a:pPr>
            <a:r>
              <a:rPr lang="en-US" sz="3500">
                <a:solidFill>
                  <a:schemeClr val="dk1"/>
                </a:solidFill>
                <a:latin typeface="Arial"/>
                <a:ea typeface="Arial"/>
                <a:cs typeface="Arial"/>
                <a:sym typeface="Arial"/>
              </a:rPr>
              <a:t>The	following	diagram	shows	mobile	computing  architecture for mobile device.</a:t>
            </a:r>
            <a:endParaRPr sz="3500">
              <a:solidFill>
                <a:schemeClr val="dk1"/>
              </a:solidFill>
              <a:latin typeface="Arial"/>
              <a:ea typeface="Arial"/>
              <a:cs typeface="Arial"/>
              <a:sym typeface="Arial"/>
            </a:endParaRPr>
          </a:p>
        </p:txBody>
      </p:sp>
      <p:sp>
        <p:nvSpPr>
          <p:cNvPr id="586" name="Google Shape;586;p77"/>
          <p:cNvSpPr/>
          <p:nvPr/>
        </p:nvSpPr>
        <p:spPr>
          <a:xfrm>
            <a:off x="0" y="2941108"/>
            <a:ext cx="10083800" cy="436964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8"/>
          <p:cNvSpPr txBox="1"/>
          <p:nvPr/>
        </p:nvSpPr>
        <p:spPr>
          <a:xfrm>
            <a:off x="85431" y="37814"/>
            <a:ext cx="9905933" cy="6033736"/>
          </a:xfrm>
          <a:prstGeom prst="rect">
            <a:avLst/>
          </a:prstGeom>
          <a:noFill/>
          <a:ln>
            <a:noFill/>
          </a:ln>
        </p:spPr>
        <p:txBody>
          <a:bodyPr anchorCtr="0" anchor="t" bIns="0" lIns="0" spcFirstLastPara="1" rIns="0" wrap="square" tIns="14000">
            <a:spAutoFit/>
          </a:bodyPr>
          <a:lstStyle/>
          <a:p>
            <a:pPr indent="-372488" lvl="0" marL="386491" marR="10502" rtl="0" algn="just">
              <a:spcBef>
                <a:spcPts val="0"/>
              </a:spcBef>
              <a:spcAft>
                <a:spcPts val="0"/>
              </a:spcAft>
              <a:buClr>
                <a:schemeClr val="dk1"/>
              </a:buClr>
              <a:buSzPts val="3500"/>
              <a:buFont typeface="Arial"/>
              <a:buChar char="•"/>
            </a:pPr>
            <a:r>
              <a:rPr lang="en-US" sz="3500">
                <a:solidFill>
                  <a:schemeClr val="dk1"/>
                </a:solidFill>
                <a:latin typeface="Arial"/>
                <a:ea typeface="Arial"/>
                <a:cs typeface="Arial"/>
                <a:sym typeface="Arial"/>
              </a:rPr>
              <a:t>Here two adjacent layers interact with each other  and other with the help of input-output interface.</a:t>
            </a:r>
            <a:endParaRPr sz="3500">
              <a:solidFill>
                <a:schemeClr val="dk1"/>
              </a:solidFill>
              <a:latin typeface="Arial"/>
              <a:ea typeface="Arial"/>
              <a:cs typeface="Arial"/>
              <a:sym typeface="Arial"/>
            </a:endParaRPr>
          </a:p>
          <a:p>
            <a:pPr indent="-372488" lvl="0" marL="386491" marR="9103" rtl="0" algn="just">
              <a:spcBef>
                <a:spcPts val="871"/>
              </a:spcBef>
              <a:spcAft>
                <a:spcPts val="0"/>
              </a:spcAft>
              <a:buClr>
                <a:schemeClr val="dk1"/>
              </a:buClr>
              <a:buSzPts val="3500"/>
              <a:buFont typeface="Arial"/>
              <a:buChar char="•"/>
            </a:pPr>
            <a:r>
              <a:rPr lang="en-US" sz="3500">
                <a:solidFill>
                  <a:schemeClr val="dk1"/>
                </a:solidFill>
                <a:latin typeface="Arial"/>
                <a:ea typeface="Arial"/>
                <a:cs typeface="Arial"/>
                <a:sym typeface="Arial"/>
              </a:rPr>
              <a:t>All mobile APIs are appear at application layer and  components in middleware layer discover the  service, link the client and network service, update  database, manage the devices using remote server  software, perform client server synchronzation and  soon.</a:t>
            </a:r>
            <a:endParaRPr sz="3500">
              <a:solidFill>
                <a:schemeClr val="dk1"/>
              </a:solidFill>
              <a:latin typeface="Arial"/>
              <a:ea typeface="Arial"/>
              <a:cs typeface="Arial"/>
              <a:sym typeface="Arial"/>
            </a:endParaRPr>
          </a:p>
          <a:p>
            <a:pPr indent="-372488" lvl="0" marL="386491" marR="5602" rtl="0" algn="just">
              <a:spcBef>
                <a:spcPts val="871"/>
              </a:spcBef>
              <a:spcAft>
                <a:spcPts val="0"/>
              </a:spcAft>
              <a:buNone/>
            </a:pPr>
            <a:r>
              <a:rPr lang="en-US" sz="3500">
                <a:solidFill>
                  <a:srgbClr val="0000FF"/>
                </a:solidFill>
                <a:latin typeface="Arial"/>
                <a:ea typeface="Arial"/>
                <a:cs typeface="Arial"/>
                <a:sym typeface="Arial"/>
              </a:rPr>
              <a:t>Protocols: </a:t>
            </a:r>
            <a:r>
              <a:rPr lang="en-US" sz="3100">
                <a:solidFill>
                  <a:schemeClr val="dk1"/>
                </a:solidFill>
                <a:latin typeface="Arial"/>
                <a:ea typeface="Arial"/>
                <a:cs typeface="Arial"/>
                <a:sym typeface="Arial"/>
              </a:rPr>
              <a:t>Generally to perform interchanges between two  diversified and distributed components need protocols and  standards.</a:t>
            </a:r>
            <a:endParaRPr sz="3100">
              <a:solidFill>
                <a:schemeClr val="dk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9"/>
          <p:cNvSpPr txBox="1"/>
          <p:nvPr/>
        </p:nvSpPr>
        <p:spPr>
          <a:xfrm>
            <a:off x="85431" y="37815"/>
            <a:ext cx="9904532" cy="1629967"/>
          </a:xfrm>
          <a:prstGeom prst="rect">
            <a:avLst/>
          </a:prstGeom>
          <a:noFill/>
          <a:ln>
            <a:noFill/>
          </a:ln>
        </p:spPr>
        <p:txBody>
          <a:bodyPr anchorCtr="0" anchor="t" bIns="0" lIns="0" spcFirstLastPara="1" rIns="0" wrap="square" tIns="14000">
            <a:spAutoFit/>
          </a:bodyPr>
          <a:lstStyle/>
          <a:p>
            <a:pPr indent="-372488" lvl="0" marL="386491" marR="5602" rtl="0" algn="just">
              <a:spcBef>
                <a:spcPts val="0"/>
              </a:spcBef>
              <a:spcAft>
                <a:spcPts val="0"/>
              </a:spcAft>
              <a:buClr>
                <a:schemeClr val="dk1"/>
              </a:buClr>
              <a:buSzPts val="3500"/>
              <a:buFont typeface="Arial"/>
              <a:buChar char="•"/>
            </a:pPr>
            <a:r>
              <a:rPr lang="en-US" sz="3500">
                <a:solidFill>
                  <a:schemeClr val="dk1"/>
                </a:solidFill>
                <a:latin typeface="Arial"/>
                <a:ea typeface="Arial"/>
                <a:cs typeface="Arial"/>
                <a:sym typeface="Arial"/>
              </a:rPr>
              <a:t>Mobile computing use number of protocols such as  GSM 900/1800/1900, CDMA, WCDMA, HSPA,  UMTS, i-Mode, LTE and WiMax.</a:t>
            </a:r>
            <a:endParaRPr sz="3500">
              <a:solidFill>
                <a:schemeClr val="dk1"/>
              </a:solidFill>
              <a:latin typeface="Arial"/>
              <a:ea typeface="Arial"/>
              <a:cs typeface="Arial"/>
              <a:sym typeface="Arial"/>
            </a:endParaRPr>
          </a:p>
        </p:txBody>
      </p:sp>
      <p:sp>
        <p:nvSpPr>
          <p:cNvPr id="597" name="Google Shape;597;p79"/>
          <p:cNvSpPr txBox="1"/>
          <p:nvPr/>
        </p:nvSpPr>
        <p:spPr>
          <a:xfrm>
            <a:off x="85433" y="1761863"/>
            <a:ext cx="2978222" cy="557196"/>
          </a:xfrm>
          <a:prstGeom prst="rect">
            <a:avLst/>
          </a:prstGeom>
          <a:noFill/>
          <a:ln>
            <a:noFill/>
          </a:ln>
        </p:spPr>
        <p:txBody>
          <a:bodyPr anchorCtr="0" anchor="t" bIns="0" lIns="0" spcFirstLastPara="1" rIns="0" wrap="square" tIns="14000">
            <a:spAutoFit/>
          </a:bodyPr>
          <a:lstStyle/>
          <a:p>
            <a:pPr indent="-372488" lvl="0" marL="386491" marR="0" rtl="0" algn="l">
              <a:spcBef>
                <a:spcPts val="0"/>
              </a:spcBef>
              <a:spcAft>
                <a:spcPts val="0"/>
              </a:spcAft>
              <a:buClr>
                <a:srgbClr val="000000"/>
              </a:buClr>
              <a:buSzPts val="3500"/>
              <a:buFont typeface="Arial"/>
              <a:buChar char="•"/>
            </a:pPr>
            <a:r>
              <a:rPr lang="en-US" sz="3500">
                <a:solidFill>
                  <a:srgbClr val="0000FF"/>
                </a:solidFill>
                <a:latin typeface="Arial"/>
                <a:ea typeface="Arial"/>
                <a:cs typeface="Arial"/>
                <a:sym typeface="Arial"/>
              </a:rPr>
              <a:t>Layers	</a:t>
            </a:r>
            <a:r>
              <a:rPr lang="en-US" sz="3500">
                <a:solidFill>
                  <a:schemeClr val="dk1"/>
                </a:solidFill>
                <a:latin typeface="Arial"/>
                <a:ea typeface="Arial"/>
                <a:cs typeface="Arial"/>
                <a:sym typeface="Arial"/>
              </a:rPr>
              <a:t>There</a:t>
            </a:r>
            <a:endParaRPr sz="3500">
              <a:solidFill>
                <a:schemeClr val="dk1"/>
              </a:solidFill>
              <a:latin typeface="Arial"/>
              <a:ea typeface="Arial"/>
              <a:cs typeface="Arial"/>
              <a:sym typeface="Arial"/>
            </a:endParaRPr>
          </a:p>
        </p:txBody>
      </p:sp>
      <p:sp>
        <p:nvSpPr>
          <p:cNvPr id="598" name="Google Shape;598;p79"/>
          <p:cNvSpPr txBox="1"/>
          <p:nvPr/>
        </p:nvSpPr>
        <p:spPr>
          <a:xfrm>
            <a:off x="6305829" y="1761863"/>
            <a:ext cx="3685488"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layers	in	network</a:t>
            </a:r>
            <a:endParaRPr sz="3500">
              <a:solidFill>
                <a:schemeClr val="dk1"/>
              </a:solidFill>
              <a:latin typeface="Arial"/>
              <a:ea typeface="Arial"/>
              <a:cs typeface="Arial"/>
              <a:sym typeface="Arial"/>
            </a:endParaRPr>
          </a:p>
        </p:txBody>
      </p:sp>
      <p:sp>
        <p:nvSpPr>
          <p:cNvPr id="599" name="Google Shape;599;p79"/>
          <p:cNvSpPr txBox="1"/>
          <p:nvPr/>
        </p:nvSpPr>
        <p:spPr>
          <a:xfrm>
            <a:off x="457973" y="2299668"/>
            <a:ext cx="3291240" cy="1091358"/>
          </a:xfrm>
          <a:prstGeom prst="rect">
            <a:avLst/>
          </a:prstGeom>
          <a:noFill/>
          <a:ln>
            <a:noFill/>
          </a:ln>
        </p:spPr>
        <p:txBody>
          <a:bodyPr anchorCtr="0" anchor="t" bIns="0" lIns="0" spcFirstLastPara="1" rIns="0" wrap="square" tIns="14000">
            <a:spAutoFit/>
          </a:bodyPr>
          <a:lstStyle/>
          <a:p>
            <a:pPr indent="0" lvl="0" marL="14003" marR="5602" rtl="0" algn="l">
              <a:spcBef>
                <a:spcPts val="0"/>
              </a:spcBef>
              <a:spcAft>
                <a:spcPts val="0"/>
              </a:spcAft>
              <a:buNone/>
            </a:pPr>
            <a:r>
              <a:rPr lang="en-US" sz="3500">
                <a:solidFill>
                  <a:schemeClr val="dk1"/>
                </a:solidFill>
                <a:latin typeface="Arial"/>
                <a:ea typeface="Arial"/>
                <a:cs typeface="Arial"/>
                <a:sym typeface="Arial"/>
              </a:rPr>
              <a:t>transmission  information.	The</a:t>
            </a:r>
            <a:endParaRPr sz="3500">
              <a:solidFill>
                <a:schemeClr val="dk1"/>
              </a:solidFill>
              <a:latin typeface="Arial"/>
              <a:ea typeface="Arial"/>
              <a:cs typeface="Arial"/>
              <a:sym typeface="Arial"/>
            </a:endParaRPr>
          </a:p>
        </p:txBody>
      </p:sp>
      <p:sp>
        <p:nvSpPr>
          <p:cNvPr id="600" name="Google Shape;600;p79"/>
          <p:cNvSpPr txBox="1"/>
          <p:nvPr/>
        </p:nvSpPr>
        <p:spPr>
          <a:xfrm>
            <a:off x="3134805" y="1761864"/>
            <a:ext cx="2840270" cy="1629967"/>
          </a:xfrm>
          <a:prstGeom prst="rect">
            <a:avLst/>
          </a:prstGeom>
          <a:noFill/>
          <a:ln>
            <a:noFill/>
          </a:ln>
        </p:spPr>
        <p:txBody>
          <a:bodyPr anchorCtr="0" anchor="t" bIns="0" lIns="0" spcFirstLastPara="1" rIns="0" wrap="square" tIns="14000">
            <a:spAutoFit/>
          </a:bodyPr>
          <a:lstStyle/>
          <a:p>
            <a:pPr indent="260460" lvl="0" marL="14003" marR="5602" rtl="0" algn="l">
              <a:spcBef>
                <a:spcPts val="0"/>
              </a:spcBef>
              <a:spcAft>
                <a:spcPts val="0"/>
              </a:spcAft>
              <a:buNone/>
            </a:pPr>
            <a:r>
              <a:rPr lang="en-US" sz="3500">
                <a:solidFill>
                  <a:schemeClr val="dk1"/>
                </a:solidFill>
                <a:latin typeface="Arial"/>
                <a:ea typeface="Arial"/>
                <a:cs typeface="Arial"/>
                <a:sym typeface="Arial"/>
              </a:rPr>
              <a:t>are		different  and	reception</a:t>
            </a:r>
            <a:endParaRPr sz="3500">
              <a:solidFill>
                <a:schemeClr val="dk1"/>
              </a:solidFill>
              <a:latin typeface="Arial"/>
              <a:ea typeface="Arial"/>
              <a:cs typeface="Arial"/>
              <a:sym typeface="Arial"/>
            </a:endParaRPr>
          </a:p>
          <a:p>
            <a:pPr indent="0" lvl="0" marL="911612" marR="0" rtl="0" algn="l">
              <a:spcBef>
                <a:spcPts val="0"/>
              </a:spcBef>
              <a:spcAft>
                <a:spcPts val="0"/>
              </a:spcAft>
              <a:buNone/>
            </a:pPr>
            <a:r>
              <a:rPr lang="en-US" sz="3500">
                <a:solidFill>
                  <a:schemeClr val="dk1"/>
                </a:solidFill>
                <a:latin typeface="Arial"/>
                <a:ea typeface="Arial"/>
                <a:cs typeface="Arial"/>
                <a:sym typeface="Arial"/>
              </a:rPr>
              <a:t>following</a:t>
            </a:r>
            <a:endParaRPr sz="3500">
              <a:solidFill>
                <a:schemeClr val="dk1"/>
              </a:solidFill>
              <a:latin typeface="Arial"/>
              <a:ea typeface="Arial"/>
              <a:cs typeface="Arial"/>
              <a:sym typeface="Arial"/>
            </a:endParaRPr>
          </a:p>
        </p:txBody>
      </p:sp>
      <p:sp>
        <p:nvSpPr>
          <p:cNvPr id="601" name="Google Shape;601;p79"/>
          <p:cNvSpPr txBox="1"/>
          <p:nvPr/>
        </p:nvSpPr>
        <p:spPr>
          <a:xfrm>
            <a:off x="6028984" y="2299668"/>
            <a:ext cx="3960693" cy="1091358"/>
          </a:xfrm>
          <a:prstGeom prst="rect">
            <a:avLst/>
          </a:prstGeom>
          <a:noFill/>
          <a:ln>
            <a:noFill/>
          </a:ln>
        </p:spPr>
        <p:txBody>
          <a:bodyPr anchorCtr="0" anchor="t" bIns="0" lIns="0" spcFirstLastPara="1" rIns="0" wrap="square" tIns="14000">
            <a:spAutoFit/>
          </a:bodyPr>
          <a:lstStyle/>
          <a:p>
            <a:pPr indent="266063" lvl="0" marL="14003" marR="5602" rtl="0" algn="l">
              <a:spcBef>
                <a:spcPts val="0"/>
              </a:spcBef>
              <a:spcAft>
                <a:spcPts val="0"/>
              </a:spcAft>
              <a:buNone/>
            </a:pPr>
            <a:r>
              <a:rPr lang="en-US" sz="3500">
                <a:solidFill>
                  <a:schemeClr val="dk1"/>
                </a:solidFill>
                <a:latin typeface="Arial"/>
                <a:ea typeface="Arial"/>
                <a:cs typeface="Arial"/>
                <a:sym typeface="Arial"/>
              </a:rPr>
              <a:t>or		interchange	of  are	some	layers		in</a:t>
            </a:r>
            <a:endParaRPr sz="3500">
              <a:solidFill>
                <a:schemeClr val="dk1"/>
              </a:solidFill>
              <a:latin typeface="Arial"/>
              <a:ea typeface="Arial"/>
              <a:cs typeface="Arial"/>
              <a:sym typeface="Arial"/>
            </a:endParaRPr>
          </a:p>
        </p:txBody>
      </p:sp>
      <p:sp>
        <p:nvSpPr>
          <p:cNvPr id="602" name="Google Shape;602;p79"/>
          <p:cNvSpPr txBox="1"/>
          <p:nvPr/>
        </p:nvSpPr>
        <p:spPr>
          <a:xfrm>
            <a:off x="85431" y="3375273"/>
            <a:ext cx="9901731" cy="2399408"/>
          </a:xfrm>
          <a:prstGeom prst="rect">
            <a:avLst/>
          </a:prstGeom>
          <a:noFill/>
          <a:ln>
            <a:noFill/>
          </a:ln>
        </p:spPr>
        <p:txBody>
          <a:bodyPr anchorCtr="0" anchor="t" bIns="0" lIns="0" spcFirstLastPara="1" rIns="0" wrap="square" tIns="14000">
            <a:spAutoFit/>
          </a:bodyPr>
          <a:lstStyle/>
          <a:p>
            <a:pPr indent="0" lvl="0" marL="386491" marR="0" rtl="0" algn="l">
              <a:lnSpc>
                <a:spcPct val="120828"/>
              </a:lnSpc>
              <a:spcBef>
                <a:spcPts val="0"/>
              </a:spcBef>
              <a:spcAft>
                <a:spcPts val="0"/>
              </a:spcAft>
              <a:buNone/>
            </a:pPr>
            <a:r>
              <a:rPr lang="en-US" sz="3500">
                <a:solidFill>
                  <a:schemeClr val="dk1"/>
                </a:solidFill>
                <a:latin typeface="Arial"/>
                <a:ea typeface="Arial"/>
                <a:cs typeface="Arial"/>
                <a:sym typeface="Arial"/>
              </a:rPr>
              <a:t>Mobile computing as per OSI model.1.Physical layer</a:t>
            </a:r>
            <a:endParaRPr sz="3500">
              <a:solidFill>
                <a:schemeClr val="dk1"/>
              </a:solidFill>
              <a:latin typeface="Arial"/>
              <a:ea typeface="Arial"/>
              <a:cs typeface="Arial"/>
              <a:sym typeface="Arial"/>
            </a:endParaRPr>
          </a:p>
          <a:p>
            <a:pPr indent="0" lvl="0" marL="386491" marR="0" rtl="0" algn="l">
              <a:lnSpc>
                <a:spcPct val="120828"/>
              </a:lnSpc>
              <a:spcBef>
                <a:spcPts val="0"/>
              </a:spcBef>
              <a:spcAft>
                <a:spcPts val="0"/>
              </a:spcAft>
              <a:buNone/>
            </a:pPr>
            <a:r>
              <a:rPr lang="en-US" sz="3500">
                <a:solidFill>
                  <a:schemeClr val="dk1"/>
                </a:solidFill>
                <a:latin typeface="Arial"/>
                <a:ea typeface="Arial"/>
                <a:cs typeface="Arial"/>
                <a:sym typeface="Arial"/>
              </a:rPr>
              <a:t>– Sending and receiving signals</a:t>
            </a:r>
            <a:endParaRPr sz="3500">
              <a:solidFill>
                <a:schemeClr val="dk1"/>
              </a:solidFill>
              <a:latin typeface="Arial"/>
              <a:ea typeface="Arial"/>
              <a:cs typeface="Arial"/>
              <a:sym typeface="Arial"/>
            </a:endParaRPr>
          </a:p>
          <a:p>
            <a:pPr indent="-372488" lvl="0" marL="386491" marR="0" rtl="0" algn="l">
              <a:spcBef>
                <a:spcPts val="882"/>
              </a:spcBef>
              <a:spcAft>
                <a:spcPts val="0"/>
              </a:spcAft>
              <a:buClr>
                <a:schemeClr val="dk1"/>
              </a:buClr>
              <a:buSzPts val="3500"/>
              <a:buFont typeface="Arial"/>
              <a:buChar char="•"/>
            </a:pPr>
            <a:r>
              <a:rPr lang="en-US" sz="3500">
                <a:solidFill>
                  <a:schemeClr val="dk1"/>
                </a:solidFill>
                <a:latin typeface="Arial"/>
                <a:ea typeface="Arial"/>
                <a:cs typeface="Arial"/>
                <a:sym typeface="Arial"/>
              </a:rPr>
              <a:t>Data link layer – multiplexing</a:t>
            </a:r>
            <a:endParaRPr sz="3500">
              <a:solidFill>
                <a:schemeClr val="dk1"/>
              </a:solidFill>
              <a:latin typeface="Arial"/>
              <a:ea typeface="Arial"/>
              <a:cs typeface="Arial"/>
              <a:sym typeface="Arial"/>
            </a:endParaRPr>
          </a:p>
          <a:p>
            <a:pPr indent="-372488" lvl="0" marL="386491" marR="0" rtl="0" algn="l">
              <a:spcBef>
                <a:spcPts val="882"/>
              </a:spcBef>
              <a:spcAft>
                <a:spcPts val="0"/>
              </a:spcAft>
              <a:buClr>
                <a:schemeClr val="dk1"/>
              </a:buClr>
              <a:buSzPts val="3500"/>
              <a:buFont typeface="Arial"/>
              <a:buChar char="•"/>
            </a:pPr>
            <a:r>
              <a:rPr lang="en-US" sz="3500">
                <a:solidFill>
                  <a:schemeClr val="dk1"/>
                </a:solidFill>
                <a:latin typeface="Arial"/>
                <a:ea typeface="Arial"/>
                <a:cs typeface="Arial"/>
                <a:sym typeface="Arial"/>
              </a:rPr>
              <a:t>Network layer – Linking to destination</a:t>
            </a:r>
            <a:endParaRPr sz="3500">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0"/>
          <p:cNvSpPr txBox="1"/>
          <p:nvPr/>
        </p:nvSpPr>
        <p:spPr>
          <a:xfrm>
            <a:off x="85433" y="37814"/>
            <a:ext cx="9899631" cy="4354925"/>
          </a:xfrm>
          <a:prstGeom prst="rect">
            <a:avLst/>
          </a:prstGeom>
          <a:noFill/>
          <a:ln>
            <a:noFill/>
          </a:ln>
        </p:spPr>
        <p:txBody>
          <a:bodyPr anchorCtr="0" anchor="t" bIns="0" lIns="0" spcFirstLastPara="1" rIns="0" wrap="square" tIns="32900">
            <a:spAutoFit/>
          </a:bodyPr>
          <a:lstStyle/>
          <a:p>
            <a:pPr indent="-354983" lvl="0" marL="354983" marR="5602" rtl="0" algn="l">
              <a:lnSpc>
                <a:spcPct val="120628"/>
              </a:lnSpc>
              <a:spcBef>
                <a:spcPts val="0"/>
              </a:spcBef>
              <a:spcAft>
                <a:spcPts val="0"/>
              </a:spcAft>
              <a:buClr>
                <a:schemeClr val="dk1"/>
              </a:buClr>
              <a:buSzPts val="3391"/>
              <a:buFont typeface="Arial"/>
              <a:buAutoNum type="arabicPeriod" startAt="5"/>
            </a:pPr>
            <a:r>
              <a:rPr lang="en-US" sz="3500">
                <a:solidFill>
                  <a:schemeClr val="dk1"/>
                </a:solidFill>
                <a:latin typeface="Arial"/>
                <a:ea typeface="Arial"/>
                <a:cs typeface="Arial"/>
                <a:sym typeface="Arial"/>
              </a:rPr>
              <a:t>Wireless  transport layer -	for establish end-to-end  connectivity.</a:t>
            </a:r>
            <a:endParaRPr sz="3500">
              <a:solidFill>
                <a:schemeClr val="dk1"/>
              </a:solidFill>
              <a:latin typeface="Arial"/>
              <a:ea typeface="Arial"/>
              <a:cs typeface="Arial"/>
              <a:sym typeface="Arial"/>
            </a:endParaRPr>
          </a:p>
          <a:p>
            <a:pPr indent="-439703" lvl="0" marL="453007" marR="0" rtl="0" algn="l">
              <a:spcBef>
                <a:spcPts val="744"/>
              </a:spcBef>
              <a:spcAft>
                <a:spcPts val="0"/>
              </a:spcAft>
              <a:buClr>
                <a:schemeClr val="dk1"/>
              </a:buClr>
              <a:buSzPts val="3391"/>
              <a:buFont typeface="Arial"/>
              <a:buAutoNum type="arabicPeriod" startAt="5"/>
            </a:pPr>
            <a:r>
              <a:rPr lang="en-US" sz="3500">
                <a:solidFill>
                  <a:schemeClr val="dk1"/>
                </a:solidFill>
                <a:latin typeface="Arial"/>
                <a:ea typeface="Arial"/>
                <a:cs typeface="Arial"/>
                <a:sym typeface="Arial"/>
              </a:rPr>
              <a:t>Wireless transport protocol</a:t>
            </a:r>
            <a:endParaRPr sz="3500">
              <a:solidFill>
                <a:schemeClr val="dk1"/>
              </a:solidFill>
              <a:latin typeface="Arial"/>
              <a:ea typeface="Arial"/>
              <a:cs typeface="Arial"/>
              <a:sym typeface="Arial"/>
            </a:endParaRPr>
          </a:p>
          <a:p>
            <a:pPr indent="-439703" lvl="0" marL="453007" marR="0" rtl="0" algn="l">
              <a:spcBef>
                <a:spcPts val="882"/>
              </a:spcBef>
              <a:spcAft>
                <a:spcPts val="0"/>
              </a:spcAft>
              <a:buClr>
                <a:schemeClr val="dk1"/>
              </a:buClr>
              <a:buSzPts val="3391"/>
              <a:buFont typeface="Arial"/>
              <a:buAutoNum type="arabicPeriod" startAt="5"/>
            </a:pPr>
            <a:r>
              <a:rPr lang="en-US" sz="3500">
                <a:solidFill>
                  <a:schemeClr val="dk1"/>
                </a:solidFill>
                <a:latin typeface="Arial"/>
                <a:ea typeface="Arial"/>
                <a:cs typeface="Arial"/>
                <a:sym typeface="Arial"/>
              </a:rPr>
              <a:t>Wireless session protocol</a:t>
            </a:r>
            <a:endParaRPr sz="3500">
              <a:solidFill>
                <a:schemeClr val="dk1"/>
              </a:solidFill>
              <a:latin typeface="Arial"/>
              <a:ea typeface="Arial"/>
              <a:cs typeface="Arial"/>
              <a:sym typeface="Arial"/>
            </a:endParaRPr>
          </a:p>
          <a:p>
            <a:pPr indent="-439703" lvl="0" marL="453007" marR="0" rtl="0" algn="l">
              <a:spcBef>
                <a:spcPts val="882"/>
              </a:spcBef>
              <a:spcAft>
                <a:spcPts val="0"/>
              </a:spcAft>
              <a:buClr>
                <a:schemeClr val="dk1"/>
              </a:buClr>
              <a:buSzPts val="3391"/>
              <a:buFont typeface="Arial"/>
              <a:buAutoNum type="arabicPeriod" startAt="5"/>
            </a:pPr>
            <a:r>
              <a:rPr lang="en-US" sz="3500">
                <a:solidFill>
                  <a:schemeClr val="dk1"/>
                </a:solidFill>
                <a:latin typeface="Arial"/>
                <a:ea typeface="Arial"/>
                <a:cs typeface="Arial"/>
                <a:sym typeface="Arial"/>
              </a:rPr>
              <a:t>Wireless application environment</a:t>
            </a:r>
            <a:endParaRPr sz="3500">
              <a:solidFill>
                <a:schemeClr val="dk1"/>
              </a:solidFill>
              <a:latin typeface="Arial"/>
              <a:ea typeface="Arial"/>
              <a:cs typeface="Arial"/>
              <a:sym typeface="Arial"/>
            </a:endParaRPr>
          </a:p>
          <a:p>
            <a:pPr indent="0" lvl="0" marL="9103" marR="0" rtl="0" algn="ctr">
              <a:spcBef>
                <a:spcPts val="871"/>
              </a:spcBef>
              <a:spcAft>
                <a:spcPts val="0"/>
              </a:spcAft>
              <a:buNone/>
            </a:pPr>
            <a:r>
              <a:rPr lang="en-US" sz="3500">
                <a:solidFill>
                  <a:srgbClr val="FF0000"/>
                </a:solidFill>
                <a:latin typeface="Times New Roman"/>
                <a:ea typeface="Times New Roman"/>
                <a:cs typeface="Times New Roman"/>
                <a:sym typeface="Times New Roman"/>
              </a:rPr>
              <a:t>MOBILE SYSTEM NETWORKS</a:t>
            </a:r>
            <a:endParaRPr sz="3500">
              <a:solidFill>
                <a:schemeClr val="dk1"/>
              </a:solidFill>
              <a:latin typeface="Times New Roman"/>
              <a:ea typeface="Times New Roman"/>
              <a:cs typeface="Times New Roman"/>
              <a:sym typeface="Times New Roman"/>
            </a:endParaRPr>
          </a:p>
          <a:p>
            <a:pPr indent="-372488" lvl="0" marL="386491" marR="0" rtl="0" algn="l">
              <a:spcBef>
                <a:spcPts val="882"/>
              </a:spcBef>
              <a:spcAft>
                <a:spcPts val="0"/>
              </a:spcAft>
              <a:buClr>
                <a:srgbClr val="FF0000"/>
              </a:buClr>
              <a:buSzPts val="3500"/>
              <a:buFont typeface="Arial"/>
              <a:buChar char="•"/>
            </a:pPr>
            <a:r>
              <a:rPr lang="en-US" sz="3500">
                <a:solidFill>
                  <a:schemeClr val="dk1"/>
                </a:solidFill>
                <a:latin typeface="Times New Roman"/>
                <a:ea typeface="Times New Roman"/>
                <a:cs typeface="Times New Roman"/>
                <a:sym typeface="Times New Roman"/>
              </a:rPr>
              <a:t>Mobile	network	means	network	for	mobile</a:t>
            </a:r>
            <a:endParaRPr sz="3500">
              <a:solidFill>
                <a:schemeClr val="dk1"/>
              </a:solidFill>
              <a:latin typeface="Times New Roman"/>
              <a:ea typeface="Times New Roman"/>
              <a:cs typeface="Times New Roman"/>
              <a:sym typeface="Times New Roman"/>
            </a:endParaRPr>
          </a:p>
        </p:txBody>
      </p:sp>
      <p:sp>
        <p:nvSpPr>
          <p:cNvPr id="608" name="Google Shape;608;p80"/>
          <p:cNvSpPr txBox="1"/>
          <p:nvPr/>
        </p:nvSpPr>
        <p:spPr>
          <a:xfrm>
            <a:off x="2605325" y="4359843"/>
            <a:ext cx="7382182" cy="1091358"/>
          </a:xfrm>
          <a:prstGeom prst="rect">
            <a:avLst/>
          </a:prstGeom>
          <a:noFill/>
          <a:ln>
            <a:noFill/>
          </a:ln>
        </p:spPr>
        <p:txBody>
          <a:bodyPr anchorCtr="0" anchor="t" bIns="0" lIns="0" spcFirstLastPara="1" rIns="0" wrap="square" tIns="14000">
            <a:spAutoFit/>
          </a:bodyPr>
          <a:lstStyle/>
          <a:p>
            <a:pPr indent="-297570" lvl="0" marL="310873" marR="5602" rtl="0" algn="l">
              <a:spcBef>
                <a:spcPts val="0"/>
              </a:spcBef>
              <a:spcAft>
                <a:spcPts val="0"/>
              </a:spcAft>
              <a:buNone/>
            </a:pPr>
            <a:r>
              <a:rPr lang="en-US" sz="3500">
                <a:solidFill>
                  <a:schemeClr val="dk1"/>
                </a:solidFill>
                <a:latin typeface="Times New Roman"/>
                <a:ea typeface="Times New Roman"/>
                <a:cs typeface="Times New Roman"/>
                <a:sym typeface="Times New Roman"/>
              </a:rPr>
              <a:t>it	consists	of	mobile	devices,  and	distributed	computing</a:t>
            </a:r>
            <a:endParaRPr sz="3500">
              <a:solidFill>
                <a:schemeClr val="dk1"/>
              </a:solidFill>
              <a:latin typeface="Times New Roman"/>
              <a:ea typeface="Times New Roman"/>
              <a:cs typeface="Times New Roman"/>
              <a:sym typeface="Times New Roman"/>
            </a:endParaRPr>
          </a:p>
        </p:txBody>
      </p:sp>
      <p:sp>
        <p:nvSpPr>
          <p:cNvPr id="609" name="Google Shape;609;p80"/>
          <p:cNvSpPr txBox="1"/>
          <p:nvPr/>
        </p:nvSpPr>
        <p:spPr>
          <a:xfrm>
            <a:off x="457974" y="4359843"/>
            <a:ext cx="1939731" cy="1629967"/>
          </a:xfrm>
          <a:prstGeom prst="rect">
            <a:avLst/>
          </a:prstGeom>
          <a:noFill/>
          <a:ln>
            <a:noFill/>
          </a:ln>
        </p:spPr>
        <p:txBody>
          <a:bodyPr anchorCtr="0" anchor="t" bIns="0" lIns="0" spcFirstLastPara="1" rIns="0" wrap="square" tIns="14000">
            <a:spAutoFit/>
          </a:bodyPr>
          <a:lstStyle/>
          <a:p>
            <a:pPr indent="0" lvl="0" marL="14003" marR="5602" rtl="0" algn="just">
              <a:spcBef>
                <a:spcPts val="0"/>
              </a:spcBef>
              <a:spcAft>
                <a:spcPts val="0"/>
              </a:spcAft>
              <a:buNone/>
            </a:pPr>
            <a:r>
              <a:rPr lang="en-US" sz="3500">
                <a:solidFill>
                  <a:schemeClr val="dk1"/>
                </a:solidFill>
                <a:latin typeface="Times New Roman"/>
                <a:ea typeface="Times New Roman"/>
                <a:cs typeface="Times New Roman"/>
                <a:sym typeface="Times New Roman"/>
              </a:rPr>
              <a:t>devices,  servers,  systems.</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1"/>
          <p:cNvSpPr txBox="1"/>
          <p:nvPr/>
        </p:nvSpPr>
        <p:spPr>
          <a:xfrm>
            <a:off x="85431" y="1"/>
            <a:ext cx="9904532" cy="5956549"/>
          </a:xfrm>
          <a:prstGeom prst="rect">
            <a:avLst/>
          </a:prstGeom>
          <a:noFill/>
          <a:ln>
            <a:noFill/>
          </a:ln>
        </p:spPr>
        <p:txBody>
          <a:bodyPr anchorCtr="0" anchor="t" bIns="0" lIns="0" spcFirstLastPara="1" rIns="0" wrap="square" tIns="126025">
            <a:spAutoFit/>
          </a:bodyPr>
          <a:lstStyle/>
          <a:p>
            <a:pPr indent="-372488" lvl="0" marL="386491" marR="0" rtl="0" algn="l">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There are three types of mobile networks;</a:t>
            </a:r>
            <a:endParaRPr sz="3500">
              <a:solidFill>
                <a:schemeClr val="dk1"/>
              </a:solidFill>
              <a:latin typeface="Times New Roman"/>
              <a:ea typeface="Times New Roman"/>
              <a:cs typeface="Times New Roman"/>
              <a:sym typeface="Times New Roman"/>
            </a:endParaRPr>
          </a:p>
          <a:p>
            <a:pPr indent="-537726" lvl="1" marL="923517" marR="0" rtl="0" algn="l">
              <a:spcBef>
                <a:spcPts val="882"/>
              </a:spcBef>
              <a:spcAft>
                <a:spcPts val="0"/>
              </a:spcAft>
              <a:buClr>
                <a:schemeClr val="dk1"/>
              </a:buClr>
              <a:buSzPts val="3500"/>
              <a:buFont typeface="Times New Roman"/>
              <a:buAutoNum type="alphaLcParenR"/>
            </a:pPr>
            <a:r>
              <a:rPr b="0" i="0" lang="en-US" sz="3500" u="none" cap="none" strike="noStrike">
                <a:solidFill>
                  <a:schemeClr val="dk1"/>
                </a:solidFill>
                <a:latin typeface="Times New Roman"/>
                <a:ea typeface="Times New Roman"/>
                <a:cs typeface="Times New Roman"/>
                <a:sym typeface="Times New Roman"/>
              </a:rPr>
              <a:t>Cellular networks</a:t>
            </a:r>
            <a:endParaRPr b="0" i="0" sz="3500" u="none" cap="none" strike="noStrike">
              <a:solidFill>
                <a:schemeClr val="dk1"/>
              </a:solidFill>
              <a:latin typeface="Times New Roman"/>
              <a:ea typeface="Times New Roman"/>
              <a:cs typeface="Times New Roman"/>
              <a:sym typeface="Times New Roman"/>
            </a:endParaRPr>
          </a:p>
          <a:p>
            <a:pPr indent="-555229" lvl="1" marL="941020" marR="0" rtl="0" algn="l">
              <a:spcBef>
                <a:spcPts val="871"/>
              </a:spcBef>
              <a:spcAft>
                <a:spcPts val="0"/>
              </a:spcAft>
              <a:buClr>
                <a:schemeClr val="dk1"/>
              </a:buClr>
              <a:buSzPts val="3500"/>
              <a:buFont typeface="Times New Roman"/>
              <a:buAutoNum type="alphaLcParenR"/>
            </a:pPr>
            <a:r>
              <a:rPr b="0" i="0" lang="en-US" sz="3500" u="none" cap="none" strike="noStrike">
                <a:solidFill>
                  <a:schemeClr val="dk1"/>
                </a:solidFill>
                <a:latin typeface="Times New Roman"/>
                <a:ea typeface="Times New Roman"/>
                <a:cs typeface="Times New Roman"/>
                <a:sym typeface="Times New Roman"/>
              </a:rPr>
              <a:t>Wireless LAN networks</a:t>
            </a:r>
            <a:endParaRPr b="0" i="0" sz="3500" u="none" cap="none" strike="noStrike">
              <a:solidFill>
                <a:schemeClr val="dk1"/>
              </a:solidFill>
              <a:latin typeface="Times New Roman"/>
              <a:ea typeface="Times New Roman"/>
              <a:cs typeface="Times New Roman"/>
              <a:sym typeface="Times New Roman"/>
            </a:endParaRPr>
          </a:p>
          <a:p>
            <a:pPr indent="-510420" lvl="1" marL="896211" marR="0" rtl="0" algn="l">
              <a:lnSpc>
                <a:spcPct val="113114"/>
              </a:lnSpc>
              <a:spcBef>
                <a:spcPts val="882"/>
              </a:spcBef>
              <a:spcAft>
                <a:spcPts val="0"/>
              </a:spcAft>
              <a:buClr>
                <a:schemeClr val="dk1"/>
              </a:buClr>
              <a:buSzPts val="3500"/>
              <a:buFont typeface="Times New Roman"/>
              <a:buAutoNum type="alphaLcParenR"/>
            </a:pPr>
            <a:r>
              <a:rPr b="0" i="0" lang="en-US" sz="3500" u="none" cap="none" strike="noStrike">
                <a:solidFill>
                  <a:schemeClr val="dk1"/>
                </a:solidFill>
                <a:latin typeface="Times New Roman"/>
                <a:ea typeface="Times New Roman"/>
                <a:cs typeface="Times New Roman"/>
                <a:sym typeface="Times New Roman"/>
              </a:rPr>
              <a:t>Ad hoc networks</a:t>
            </a:r>
            <a:endParaRPr b="0" i="0" sz="3500" u="none" cap="none" strike="noStrike">
              <a:solidFill>
                <a:schemeClr val="dk1"/>
              </a:solidFill>
              <a:latin typeface="Times New Roman"/>
              <a:ea typeface="Times New Roman"/>
              <a:cs typeface="Times New Roman"/>
              <a:sym typeface="Times New Roman"/>
            </a:endParaRPr>
          </a:p>
          <a:p>
            <a:pPr indent="-372488" lvl="0" marL="386491" marR="5602" rtl="0" algn="just">
              <a:lnSpc>
                <a:spcPct val="86900"/>
              </a:lnSpc>
              <a:spcBef>
                <a:spcPts val="276"/>
              </a:spcBef>
              <a:spcAft>
                <a:spcPts val="0"/>
              </a:spcAft>
              <a:buNone/>
            </a:pPr>
            <a:r>
              <a:rPr lang="en-US" sz="3500">
                <a:solidFill>
                  <a:srgbClr val="0000FF"/>
                </a:solidFill>
                <a:latin typeface="Times New Roman"/>
                <a:ea typeface="Times New Roman"/>
                <a:cs typeface="Times New Roman"/>
                <a:sym typeface="Times New Roman"/>
              </a:rPr>
              <a:t>Cellular networks</a:t>
            </a:r>
            <a:r>
              <a:rPr lang="en-US" sz="3500">
                <a:solidFill>
                  <a:srgbClr val="0000FF"/>
                </a:solidFill>
                <a:latin typeface="Arial"/>
                <a:ea typeface="Arial"/>
                <a:cs typeface="Arial"/>
                <a:sym typeface="Arial"/>
              </a:rPr>
              <a:t>: </a:t>
            </a:r>
            <a:r>
              <a:rPr lang="en-US" sz="3500">
                <a:solidFill>
                  <a:schemeClr val="dk1"/>
                </a:solidFill>
                <a:latin typeface="Times New Roman"/>
                <a:ea typeface="Times New Roman"/>
                <a:cs typeface="Times New Roman"/>
                <a:sym typeface="Times New Roman"/>
              </a:rPr>
              <a:t>A cell is the coverage  area of a base station, connected to other  stations via wire or fiber or wirelessly  through switching centers.</a:t>
            </a:r>
            <a:endParaRPr sz="3500">
              <a:solidFill>
                <a:schemeClr val="dk1"/>
              </a:solidFill>
              <a:latin typeface="Times New Roman"/>
              <a:ea typeface="Times New Roman"/>
              <a:cs typeface="Times New Roman"/>
              <a:sym typeface="Times New Roman"/>
            </a:endParaRPr>
          </a:p>
          <a:p>
            <a:pPr indent="0" lvl="0" marL="0" marR="0" rtl="0" algn="l">
              <a:spcBef>
                <a:spcPts val="28"/>
              </a:spcBef>
              <a:spcAft>
                <a:spcPts val="0"/>
              </a:spcAft>
              <a:buNone/>
            </a:pPr>
            <a:r>
              <a:t/>
            </a:r>
            <a:endParaRPr sz="3200">
              <a:solidFill>
                <a:schemeClr val="dk1"/>
              </a:solidFill>
              <a:latin typeface="Times New Roman"/>
              <a:ea typeface="Times New Roman"/>
              <a:cs typeface="Times New Roman"/>
              <a:sym typeface="Times New Roman"/>
            </a:endParaRPr>
          </a:p>
          <a:p>
            <a:pPr indent="-364086" lvl="0" marL="364086" marR="967626" rtl="0" algn="l">
              <a:lnSpc>
                <a:spcPct val="105228"/>
              </a:lnSpc>
              <a:spcBef>
                <a:spcPts val="0"/>
              </a:spcBef>
              <a:spcAft>
                <a:spcPts val="0"/>
              </a:spcAft>
              <a:buClr>
                <a:schemeClr val="dk1"/>
              </a:buClr>
              <a:buSzPts val="3500"/>
              <a:buFont typeface="Times New Roman"/>
              <a:buChar char="•"/>
            </a:pPr>
            <a:r>
              <a:rPr lang="en-US" sz="3500">
                <a:solidFill>
                  <a:schemeClr val="dk1"/>
                </a:solidFill>
                <a:latin typeface="Times New Roman"/>
                <a:ea typeface="Times New Roman"/>
                <a:cs typeface="Times New Roman"/>
                <a:sym typeface="Times New Roman"/>
              </a:rPr>
              <a:t>The coverage area defines a cell and its  boundaries.</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2"/>
          <p:cNvSpPr txBox="1"/>
          <p:nvPr/>
        </p:nvSpPr>
        <p:spPr>
          <a:xfrm>
            <a:off x="85431" y="434164"/>
            <a:ext cx="9900331" cy="4779659"/>
          </a:xfrm>
          <a:prstGeom prst="rect">
            <a:avLst/>
          </a:prstGeom>
          <a:noFill/>
          <a:ln>
            <a:noFill/>
          </a:ln>
        </p:spPr>
        <p:txBody>
          <a:bodyPr anchorCtr="0" anchor="t" bIns="0" lIns="0" spcFirstLastPara="1" rIns="0" wrap="square" tIns="87500">
            <a:spAutoFit/>
          </a:bodyPr>
          <a:lstStyle/>
          <a:p>
            <a:pPr indent="-222250" lvl="0" marL="14003" marR="5602" rtl="0" algn="just">
              <a:lnSpc>
                <a:spcPct val="105228"/>
              </a:lnSpc>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Each cell base station functions as an  access point for the mobile service.</a:t>
            </a:r>
            <a:endParaRPr sz="3500">
              <a:solidFill>
                <a:schemeClr val="dk1"/>
              </a:solidFill>
              <a:latin typeface="Times New Roman"/>
              <a:ea typeface="Times New Roman"/>
              <a:cs typeface="Times New Roman"/>
              <a:sym typeface="Times New Roman"/>
            </a:endParaRPr>
          </a:p>
          <a:p>
            <a:pPr indent="0" lvl="0" marL="0" marR="0" rtl="0" algn="l">
              <a:spcBef>
                <a:spcPts val="61"/>
              </a:spcBef>
              <a:spcAft>
                <a:spcPts val="0"/>
              </a:spcAft>
              <a:buNone/>
            </a:pPr>
            <a:r>
              <a:t/>
            </a:r>
            <a:endParaRPr sz="3100">
              <a:solidFill>
                <a:schemeClr val="dk1"/>
              </a:solidFill>
              <a:latin typeface="Times New Roman"/>
              <a:ea typeface="Times New Roman"/>
              <a:cs typeface="Times New Roman"/>
              <a:sym typeface="Times New Roman"/>
            </a:endParaRPr>
          </a:p>
          <a:p>
            <a:pPr indent="-222250" lvl="0" marL="14003" marR="7000" rtl="0" algn="just">
              <a:lnSpc>
                <a:spcPct val="105228"/>
              </a:lnSpc>
              <a:spcBef>
                <a:spcPts val="0"/>
              </a:spcBef>
              <a:spcAft>
                <a:spcPts val="0"/>
              </a:spcAft>
              <a:buClr>
                <a:schemeClr val="dk1"/>
              </a:buClr>
              <a:buSzPts val="3500"/>
              <a:buFont typeface="Times New Roman"/>
              <a:buChar char="•"/>
            </a:pPr>
            <a:r>
              <a:rPr lang="en-US" sz="3500">
                <a:solidFill>
                  <a:schemeClr val="dk1"/>
                </a:solidFill>
                <a:latin typeface="Times New Roman"/>
                <a:ea typeface="Times New Roman"/>
                <a:cs typeface="Times New Roman"/>
                <a:sym typeface="Times New Roman"/>
              </a:rPr>
              <a:t>Each mobile device connects to the base  station of the cell which covers the current  location of the device.</a:t>
            </a:r>
            <a:endParaRPr sz="3500">
              <a:solidFill>
                <a:schemeClr val="dk1"/>
              </a:solidFill>
              <a:latin typeface="Times New Roman"/>
              <a:ea typeface="Times New Roman"/>
              <a:cs typeface="Times New Roman"/>
              <a:sym typeface="Times New Roman"/>
            </a:endParaRPr>
          </a:p>
          <a:p>
            <a:pPr indent="-222250" lvl="0" marL="14003" marR="5602" rtl="0" algn="just">
              <a:lnSpc>
                <a:spcPct val="86800"/>
              </a:lnSpc>
              <a:spcBef>
                <a:spcPts val="3649"/>
              </a:spcBef>
              <a:spcAft>
                <a:spcPts val="0"/>
              </a:spcAft>
              <a:buClr>
                <a:schemeClr val="dk1"/>
              </a:buClr>
              <a:buSzPts val="3500"/>
              <a:buFont typeface="Times New Roman"/>
              <a:buChar char="•"/>
            </a:pPr>
            <a:r>
              <a:rPr lang="en-US" sz="3500">
                <a:solidFill>
                  <a:schemeClr val="dk1"/>
                </a:solidFill>
                <a:latin typeface="Times New Roman"/>
                <a:ea typeface="Times New Roman"/>
                <a:cs typeface="Times New Roman"/>
                <a:sym typeface="Times New Roman"/>
              </a:rPr>
              <a:t>All the mobile devices within the range of a  given base station communicate with each  other through that base station only.</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3"/>
          <p:cNvSpPr txBox="1"/>
          <p:nvPr/>
        </p:nvSpPr>
        <p:spPr>
          <a:xfrm>
            <a:off x="85433" y="37814"/>
            <a:ext cx="9899631" cy="1091358"/>
          </a:xfrm>
          <a:prstGeom prst="rect">
            <a:avLst/>
          </a:prstGeom>
          <a:noFill/>
          <a:ln>
            <a:noFill/>
          </a:ln>
        </p:spPr>
        <p:txBody>
          <a:bodyPr anchorCtr="0" anchor="t" bIns="0" lIns="0" spcFirstLastPara="1" rIns="0" wrap="square" tIns="14000">
            <a:spAutoFit/>
          </a:bodyPr>
          <a:lstStyle/>
          <a:p>
            <a:pPr indent="-372488" lvl="0" marL="386491" marR="5602" rtl="0" algn="l">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following	diagram	shows	the	cellular  network;</a:t>
            </a:r>
            <a:endParaRPr sz="3500">
              <a:solidFill>
                <a:schemeClr val="dk1"/>
              </a:solidFill>
              <a:latin typeface="Times New Roman"/>
              <a:ea typeface="Times New Roman"/>
              <a:cs typeface="Times New Roman"/>
              <a:sym typeface="Times New Roman"/>
            </a:endParaRPr>
          </a:p>
        </p:txBody>
      </p:sp>
      <p:sp>
        <p:nvSpPr>
          <p:cNvPr id="625" name="Google Shape;625;p83"/>
          <p:cNvSpPr/>
          <p:nvPr/>
        </p:nvSpPr>
        <p:spPr>
          <a:xfrm>
            <a:off x="336128" y="1344507"/>
            <a:ext cx="9411547" cy="605028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4"/>
          <p:cNvSpPr txBox="1"/>
          <p:nvPr/>
        </p:nvSpPr>
        <p:spPr>
          <a:xfrm>
            <a:off x="85431" y="37815"/>
            <a:ext cx="9908734" cy="6169671"/>
          </a:xfrm>
          <a:prstGeom prst="rect">
            <a:avLst/>
          </a:prstGeom>
          <a:noFill/>
          <a:ln>
            <a:noFill/>
          </a:ln>
        </p:spPr>
        <p:txBody>
          <a:bodyPr anchorCtr="0" anchor="t" bIns="0" lIns="0" spcFirstLastPara="1" rIns="0" wrap="square" tIns="14000">
            <a:spAutoFit/>
          </a:bodyPr>
          <a:lstStyle/>
          <a:p>
            <a:pPr indent="-372488" lvl="0" marL="386491" marR="5602" rtl="0" algn="just">
              <a:lnSpc>
                <a:spcPct val="99900"/>
              </a:lnSpc>
              <a:spcBef>
                <a:spcPts val="0"/>
              </a:spcBef>
              <a:spcAft>
                <a:spcPts val="0"/>
              </a:spcAft>
              <a:buNone/>
            </a:pPr>
            <a:r>
              <a:rPr lang="en-US" sz="3500">
                <a:solidFill>
                  <a:srgbClr val="0000CC"/>
                </a:solidFill>
                <a:latin typeface="Times New Roman"/>
                <a:ea typeface="Times New Roman"/>
                <a:cs typeface="Times New Roman"/>
                <a:sym typeface="Times New Roman"/>
              </a:rPr>
              <a:t>WLAN network &amp; Mobile IP: </a:t>
            </a:r>
            <a:r>
              <a:rPr lang="en-US" sz="3500">
                <a:solidFill>
                  <a:schemeClr val="dk1"/>
                </a:solidFill>
                <a:latin typeface="Times New Roman"/>
                <a:ea typeface="Times New Roman"/>
                <a:cs typeface="Times New Roman"/>
                <a:sym typeface="Times New Roman"/>
              </a:rPr>
              <a:t>Mobile devices  like pocket computers and laptops  connects to an access point. The access  point, in turn, connects to a host LAN  which links up to the Internet through a  router.</a:t>
            </a:r>
            <a:endParaRPr sz="3500">
              <a:solidFill>
                <a:schemeClr val="dk1"/>
              </a:solidFill>
              <a:latin typeface="Times New Roman"/>
              <a:ea typeface="Times New Roman"/>
              <a:cs typeface="Times New Roman"/>
              <a:sym typeface="Times New Roman"/>
            </a:endParaRPr>
          </a:p>
          <a:p>
            <a:pPr indent="-372488" lvl="0" marL="386491" marR="14003" rtl="0" algn="just">
              <a:spcBef>
                <a:spcPts val="882"/>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This connectivity is established between  internet, two LANs, mobile devices, and  computers.</a:t>
            </a:r>
            <a:endParaRPr sz="3500">
              <a:solidFill>
                <a:schemeClr val="dk1"/>
              </a:solidFill>
              <a:latin typeface="Times New Roman"/>
              <a:ea typeface="Times New Roman"/>
              <a:cs typeface="Times New Roman"/>
              <a:sym typeface="Times New Roman"/>
            </a:endParaRPr>
          </a:p>
          <a:p>
            <a:pPr indent="-372488" lvl="0" marL="386491" marR="10502" rtl="0" algn="just">
              <a:spcBef>
                <a:spcPts val="871"/>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following	diagram	shows  communication between WLAN</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5"/>
          <p:cNvSpPr txBox="1"/>
          <p:nvPr/>
        </p:nvSpPr>
        <p:spPr>
          <a:xfrm>
            <a:off x="85431" y="3934080"/>
            <a:ext cx="9900331" cy="2809777"/>
          </a:xfrm>
          <a:prstGeom prst="rect">
            <a:avLst/>
          </a:prstGeom>
          <a:noFill/>
          <a:ln>
            <a:noFill/>
          </a:ln>
        </p:spPr>
        <p:txBody>
          <a:bodyPr anchorCtr="0" anchor="t" bIns="0" lIns="0" spcFirstLastPara="1" rIns="0" wrap="square" tIns="14000">
            <a:spAutoFit/>
          </a:bodyPr>
          <a:lstStyle/>
          <a:p>
            <a:pPr indent="-372488" lvl="0" marL="386491" marR="5602" rtl="0" algn="just">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Mobile IP is an open standard defined by  Internet Engineering Task Force (IETF).</a:t>
            </a:r>
            <a:endParaRPr sz="3500">
              <a:solidFill>
                <a:schemeClr val="dk1"/>
              </a:solidFill>
              <a:latin typeface="Times New Roman"/>
              <a:ea typeface="Times New Roman"/>
              <a:cs typeface="Times New Roman"/>
              <a:sym typeface="Times New Roman"/>
            </a:endParaRPr>
          </a:p>
          <a:p>
            <a:pPr indent="-372488" lvl="0" marL="386491" marR="5602" rtl="0" algn="just">
              <a:spcBef>
                <a:spcPts val="882"/>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It is based on Internet Protocol (IP), all the  communication system support IP also  support mobile IP.</a:t>
            </a:r>
            <a:endParaRPr sz="3500">
              <a:solidFill>
                <a:schemeClr val="dk1"/>
              </a:solidFill>
              <a:latin typeface="Times New Roman"/>
              <a:ea typeface="Times New Roman"/>
              <a:cs typeface="Times New Roman"/>
              <a:sym typeface="Times New Roman"/>
            </a:endParaRPr>
          </a:p>
        </p:txBody>
      </p:sp>
      <p:sp>
        <p:nvSpPr>
          <p:cNvPr id="636" name="Google Shape;636;p85"/>
          <p:cNvSpPr/>
          <p:nvPr/>
        </p:nvSpPr>
        <p:spPr>
          <a:xfrm>
            <a:off x="252095" y="252095"/>
            <a:ext cx="9579610" cy="346630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4"/>
          <p:cNvSpPr txBox="1"/>
          <p:nvPr/>
        </p:nvSpPr>
        <p:spPr>
          <a:xfrm>
            <a:off x="85433" y="37814"/>
            <a:ext cx="4500596" cy="565813"/>
          </a:xfrm>
          <a:prstGeom prst="rect">
            <a:avLst/>
          </a:prstGeom>
          <a:noFill/>
          <a:ln>
            <a:noFill/>
          </a:ln>
        </p:spPr>
        <p:txBody>
          <a:bodyPr anchorCtr="0" anchor="t" bIns="0" lIns="0" spcFirstLastPara="1" rIns="0" wrap="square" tIns="14000">
            <a:spAutoFit/>
          </a:bodyPr>
          <a:lstStyle/>
          <a:p>
            <a:pPr indent="-372488" lvl="0" marL="386491" marR="0" rtl="0" algn="l">
              <a:spcBef>
                <a:spcPts val="0"/>
              </a:spcBef>
              <a:spcAft>
                <a:spcPts val="0"/>
              </a:spcAft>
              <a:buNone/>
            </a:pPr>
            <a:r>
              <a:t/>
            </a:r>
            <a:endParaRPr sz="3500">
              <a:solidFill>
                <a:schemeClr val="dk1"/>
              </a:solidFill>
              <a:latin typeface="Times New Roman"/>
              <a:ea typeface="Times New Roman"/>
              <a:cs typeface="Times New Roman"/>
              <a:sym typeface="Times New Roman"/>
            </a:endParaRPr>
          </a:p>
        </p:txBody>
      </p:sp>
      <p:sp>
        <p:nvSpPr>
          <p:cNvPr id="127" name="Google Shape;127;p14"/>
          <p:cNvSpPr txBox="1"/>
          <p:nvPr/>
        </p:nvSpPr>
        <p:spPr>
          <a:xfrm>
            <a:off x="85431" y="464976"/>
            <a:ext cx="9900331" cy="1844265"/>
          </a:xfrm>
          <a:prstGeom prst="rect">
            <a:avLst/>
          </a:prstGeom>
          <a:noFill/>
          <a:ln>
            <a:noFill/>
          </a:ln>
        </p:spPr>
        <p:txBody>
          <a:bodyPr anchorCtr="0" anchor="t" bIns="0" lIns="0" spcFirstLastPara="1" rIns="0" wrap="square" tIns="124625">
            <a:spAutoFit/>
          </a:bodyPr>
          <a:lstStyle/>
          <a:p>
            <a:pPr indent="0" lvl="0" marL="2839866" marR="0" rtl="0" algn="l">
              <a:spcBef>
                <a:spcPts val="0"/>
              </a:spcBef>
              <a:spcAft>
                <a:spcPts val="0"/>
              </a:spcAft>
              <a:buNone/>
            </a:pPr>
            <a:r>
              <a:rPr lang="en-US" sz="3500">
                <a:solidFill>
                  <a:srgbClr val="0000FF"/>
                </a:solidFill>
                <a:latin typeface="Times New Roman"/>
                <a:ea typeface="Times New Roman"/>
                <a:cs typeface="Times New Roman"/>
                <a:sym typeface="Times New Roman"/>
              </a:rPr>
              <a:t>What is a network?</a:t>
            </a:r>
            <a:endParaRPr sz="3500">
              <a:solidFill>
                <a:schemeClr val="dk1"/>
              </a:solidFill>
              <a:latin typeface="Times New Roman"/>
              <a:ea typeface="Times New Roman"/>
              <a:cs typeface="Times New Roman"/>
              <a:sym typeface="Times New Roman"/>
            </a:endParaRPr>
          </a:p>
          <a:p>
            <a:pPr indent="-372488" lvl="0" marL="386491" marR="5602" rtl="0" algn="l">
              <a:spcBef>
                <a:spcPts val="882"/>
              </a:spcBef>
              <a:spcAft>
                <a:spcPts val="0"/>
              </a:spcAft>
              <a:buNone/>
            </a:pPr>
            <a:r>
              <a:rPr lang="en-US" sz="3500">
                <a:solidFill>
                  <a:schemeClr val="dk1"/>
                </a:solidFill>
                <a:latin typeface="Times New Roman"/>
                <a:ea typeface="Times New Roman"/>
                <a:cs typeface="Times New Roman"/>
                <a:sym typeface="Times New Roman"/>
              </a:rPr>
              <a:t>Let	me		allow	different	kinds	of	networks  before	we	start	our	actual	discussion.	It	is</a:t>
            </a:r>
            <a:endParaRPr sz="3500">
              <a:solidFill>
                <a:schemeClr val="dk1"/>
              </a:solidFill>
              <a:latin typeface="Times New Roman"/>
              <a:ea typeface="Times New Roman"/>
              <a:cs typeface="Times New Roman"/>
              <a:sym typeface="Times New Roman"/>
            </a:endParaRPr>
          </a:p>
        </p:txBody>
      </p:sp>
      <p:sp>
        <p:nvSpPr>
          <p:cNvPr id="128" name="Google Shape;128;p14"/>
          <p:cNvSpPr txBox="1"/>
          <p:nvPr/>
        </p:nvSpPr>
        <p:spPr>
          <a:xfrm>
            <a:off x="3213101" y="2638426"/>
            <a:ext cx="2742233"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classify	the</a:t>
            </a:r>
            <a:endParaRPr sz="3500">
              <a:solidFill>
                <a:schemeClr val="dk1"/>
              </a:solidFill>
              <a:latin typeface="Times New Roman"/>
              <a:ea typeface="Times New Roman"/>
              <a:cs typeface="Times New Roman"/>
              <a:sym typeface="Times New Roman"/>
            </a:endParaRPr>
          </a:p>
        </p:txBody>
      </p:sp>
      <p:sp>
        <p:nvSpPr>
          <p:cNvPr id="129" name="Google Shape;129;p14"/>
          <p:cNvSpPr txBox="1"/>
          <p:nvPr/>
        </p:nvSpPr>
        <p:spPr>
          <a:xfrm>
            <a:off x="469901" y="2638426"/>
            <a:ext cx="2632292" cy="1091358"/>
          </a:xfrm>
          <a:prstGeom prst="rect">
            <a:avLst/>
          </a:prstGeom>
          <a:noFill/>
          <a:ln>
            <a:noFill/>
          </a:ln>
        </p:spPr>
        <p:txBody>
          <a:bodyPr anchorCtr="0" anchor="t" bIns="0" lIns="0" spcFirstLastPara="1" rIns="0" wrap="square" tIns="14000">
            <a:spAutoFit/>
          </a:bodyPr>
          <a:lstStyle/>
          <a:p>
            <a:pPr indent="0" lvl="0" marL="14003" marR="5602" rtl="0" algn="l">
              <a:spcBef>
                <a:spcPts val="0"/>
              </a:spcBef>
              <a:spcAft>
                <a:spcPts val="0"/>
              </a:spcAft>
              <a:buNone/>
            </a:pPr>
            <a:r>
              <a:rPr lang="en-US" sz="3500">
                <a:solidFill>
                  <a:schemeClr val="dk1"/>
                </a:solidFill>
                <a:latin typeface="Times New Roman"/>
                <a:ea typeface="Times New Roman"/>
                <a:cs typeface="Times New Roman"/>
                <a:sym typeface="Times New Roman"/>
              </a:rPr>
              <a:t>possible	to  various</a:t>
            </a:r>
            <a:endParaRPr sz="3500">
              <a:solidFill>
                <a:schemeClr val="dk1"/>
              </a:solidFill>
              <a:latin typeface="Times New Roman"/>
              <a:ea typeface="Times New Roman"/>
              <a:cs typeface="Times New Roman"/>
              <a:sym typeface="Times New Roman"/>
            </a:endParaRPr>
          </a:p>
        </p:txBody>
      </p:sp>
      <p:sp>
        <p:nvSpPr>
          <p:cNvPr id="130" name="Google Shape;130;p14"/>
          <p:cNvSpPr txBox="1"/>
          <p:nvPr/>
        </p:nvSpPr>
        <p:spPr>
          <a:xfrm>
            <a:off x="2679700" y="3248026"/>
            <a:ext cx="2658202"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parameters,</a:t>
            </a:r>
            <a:endParaRPr sz="3500">
              <a:solidFill>
                <a:schemeClr val="dk1"/>
              </a:solidFill>
              <a:latin typeface="Times New Roman"/>
              <a:ea typeface="Times New Roman"/>
              <a:cs typeface="Times New Roman"/>
              <a:sym typeface="Times New Roman"/>
            </a:endParaRPr>
          </a:p>
        </p:txBody>
      </p:sp>
      <p:sp>
        <p:nvSpPr>
          <p:cNvPr id="131" name="Google Shape;131;p14"/>
          <p:cNvSpPr txBox="1"/>
          <p:nvPr/>
        </p:nvSpPr>
        <p:spPr>
          <a:xfrm>
            <a:off x="393700" y="3781425"/>
            <a:ext cx="8431876" cy="552749"/>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b="1" lang="en-US" sz="3500">
                <a:solidFill>
                  <a:schemeClr val="dk1"/>
                </a:solidFill>
                <a:latin typeface="Times New Roman"/>
                <a:ea typeface="Times New Roman"/>
                <a:cs typeface="Times New Roman"/>
                <a:sym typeface="Times New Roman"/>
              </a:rPr>
              <a:t>Geographical	area	</a:t>
            </a:r>
            <a:r>
              <a:rPr lang="en-US" sz="3500">
                <a:solidFill>
                  <a:schemeClr val="dk1"/>
                </a:solidFill>
                <a:latin typeface="Times New Roman"/>
                <a:ea typeface="Times New Roman"/>
                <a:cs typeface="Times New Roman"/>
                <a:sym typeface="Times New Roman"/>
              </a:rPr>
              <a:t>ii)	According	to</a:t>
            </a:r>
            <a:endParaRPr sz="3500">
              <a:solidFill>
                <a:schemeClr val="dk1"/>
              </a:solidFill>
              <a:latin typeface="Times New Roman"/>
              <a:ea typeface="Times New Roman"/>
              <a:cs typeface="Times New Roman"/>
              <a:sym typeface="Times New Roman"/>
            </a:endParaRPr>
          </a:p>
        </p:txBody>
      </p:sp>
      <p:sp>
        <p:nvSpPr>
          <p:cNvPr id="132" name="Google Shape;132;p14"/>
          <p:cNvSpPr txBox="1"/>
          <p:nvPr/>
        </p:nvSpPr>
        <p:spPr>
          <a:xfrm>
            <a:off x="6032500" y="2714625"/>
            <a:ext cx="3571346" cy="1629967"/>
          </a:xfrm>
          <a:prstGeom prst="rect">
            <a:avLst/>
          </a:prstGeom>
          <a:noFill/>
          <a:ln>
            <a:noFill/>
          </a:ln>
        </p:spPr>
        <p:txBody>
          <a:bodyPr anchorCtr="0" anchor="t" bIns="0" lIns="0" spcFirstLastPara="1" rIns="0" wrap="square" tIns="14000">
            <a:spAutoFit/>
          </a:bodyPr>
          <a:lstStyle/>
          <a:p>
            <a:pPr indent="171540" lvl="0" marL="14003" marR="5602" rtl="0" algn="r">
              <a:lnSpc>
                <a:spcPct val="99900"/>
              </a:lnSpc>
              <a:spcBef>
                <a:spcPts val="0"/>
              </a:spcBef>
              <a:spcAft>
                <a:spcPts val="0"/>
              </a:spcAft>
              <a:buNone/>
            </a:pPr>
            <a:r>
              <a:rPr lang="en-US" sz="3500">
                <a:solidFill>
                  <a:schemeClr val="dk1"/>
                </a:solidFill>
                <a:latin typeface="Times New Roman"/>
                <a:ea typeface="Times New Roman"/>
                <a:cs typeface="Times New Roman"/>
                <a:sym typeface="Times New Roman"/>
              </a:rPr>
              <a:t>net	works	on  such		as		i)  the</a:t>
            </a:r>
            <a:endParaRPr sz="3500">
              <a:solidFill>
                <a:schemeClr val="dk1"/>
              </a:solidFill>
              <a:latin typeface="Times New Roman"/>
              <a:ea typeface="Times New Roman"/>
              <a:cs typeface="Times New Roman"/>
              <a:sym typeface="Times New Roman"/>
            </a:endParaRPr>
          </a:p>
        </p:txBody>
      </p:sp>
      <p:sp>
        <p:nvSpPr>
          <p:cNvPr id="133" name="Google Shape;133;p14"/>
          <p:cNvSpPr txBox="1"/>
          <p:nvPr/>
        </p:nvSpPr>
        <p:spPr>
          <a:xfrm>
            <a:off x="546101" y="4543425"/>
            <a:ext cx="8839199"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b="1" lang="en-US" sz="3500">
                <a:solidFill>
                  <a:schemeClr val="dk1"/>
                </a:solidFill>
                <a:latin typeface="Times New Roman"/>
                <a:ea typeface="Times New Roman"/>
                <a:cs typeface="Times New Roman"/>
                <a:sym typeface="Times New Roman"/>
              </a:rPr>
              <a:t>topology</a:t>
            </a:r>
            <a:r>
              <a:rPr lang="en-US" sz="3500">
                <a:solidFill>
                  <a:schemeClr val="dk1"/>
                </a:solidFill>
                <a:latin typeface="Times New Roman"/>
                <a:ea typeface="Times New Roman"/>
                <a:cs typeface="Times New Roman"/>
                <a:sym typeface="Times New Roman"/>
              </a:rPr>
              <a:t> iii) According to the </a:t>
            </a:r>
            <a:r>
              <a:rPr b="1" lang="en-US" sz="3500">
                <a:solidFill>
                  <a:schemeClr val="dk1"/>
                </a:solidFill>
                <a:latin typeface="Times New Roman"/>
                <a:ea typeface="Times New Roman"/>
                <a:cs typeface="Times New Roman"/>
                <a:sym typeface="Times New Roman"/>
              </a:rPr>
              <a:t>protocols</a:t>
            </a:r>
            <a:endParaRPr b="1" sz="3500">
              <a:solidFill>
                <a:schemeClr val="dk1"/>
              </a:solidFill>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6"/>
          <p:cNvSpPr txBox="1"/>
          <p:nvPr/>
        </p:nvSpPr>
        <p:spPr>
          <a:xfrm>
            <a:off x="85431" y="434163"/>
            <a:ext cx="9905933" cy="1037352"/>
          </a:xfrm>
          <a:prstGeom prst="rect">
            <a:avLst/>
          </a:prstGeom>
          <a:noFill/>
          <a:ln>
            <a:noFill/>
          </a:ln>
        </p:spPr>
        <p:txBody>
          <a:bodyPr anchorCtr="0" anchor="t" bIns="0" lIns="0" spcFirstLastPara="1" rIns="0" wrap="square" tIns="87500">
            <a:spAutoFit/>
          </a:bodyPr>
          <a:lstStyle/>
          <a:p>
            <a:pPr indent="0" lvl="0" marL="14003" marR="5602" rtl="0" algn="l">
              <a:lnSpc>
                <a:spcPct val="105228"/>
              </a:lnSpc>
              <a:spcBef>
                <a:spcPts val="0"/>
              </a:spcBef>
              <a:spcAft>
                <a:spcPts val="0"/>
              </a:spcAft>
              <a:buNone/>
            </a:pPr>
            <a:r>
              <a:rPr lang="en-US" sz="3500">
                <a:solidFill>
                  <a:srgbClr val="0000CC"/>
                </a:solidFill>
                <a:latin typeface="Times New Roman"/>
                <a:ea typeface="Times New Roman"/>
                <a:cs typeface="Times New Roman"/>
                <a:sym typeface="Times New Roman"/>
              </a:rPr>
              <a:t>Ad	hoc	networks:	</a:t>
            </a:r>
            <a:r>
              <a:rPr lang="en-US" sz="3500">
                <a:solidFill>
                  <a:schemeClr val="dk1"/>
                </a:solidFill>
                <a:latin typeface="Times New Roman"/>
                <a:ea typeface="Times New Roman"/>
                <a:cs typeface="Times New Roman"/>
                <a:sym typeface="Times New Roman"/>
              </a:rPr>
              <a:t>In	ad	hoc	networks		the  base	stations	function		as	gateways	and	The</a:t>
            </a:r>
            <a:endParaRPr sz="3500">
              <a:solidFill>
                <a:schemeClr val="dk1"/>
              </a:solidFill>
              <a:latin typeface="Times New Roman"/>
              <a:ea typeface="Times New Roman"/>
              <a:cs typeface="Times New Roman"/>
              <a:sym typeface="Times New Roman"/>
            </a:endParaRPr>
          </a:p>
        </p:txBody>
      </p:sp>
      <p:sp>
        <p:nvSpPr>
          <p:cNvPr id="642" name="Google Shape;642;p86"/>
          <p:cNvSpPr txBox="1"/>
          <p:nvPr/>
        </p:nvSpPr>
        <p:spPr>
          <a:xfrm>
            <a:off x="85431" y="1369715"/>
            <a:ext cx="3312248" cy="557196"/>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nodes,	mobile</a:t>
            </a:r>
            <a:endParaRPr sz="3500">
              <a:solidFill>
                <a:schemeClr val="dk1"/>
              </a:solidFill>
              <a:latin typeface="Times New Roman"/>
              <a:ea typeface="Times New Roman"/>
              <a:cs typeface="Times New Roman"/>
              <a:sym typeface="Times New Roman"/>
            </a:endParaRPr>
          </a:p>
        </p:txBody>
      </p:sp>
      <p:sp>
        <p:nvSpPr>
          <p:cNvPr id="643" name="Google Shape;643;p86"/>
          <p:cNvSpPr txBox="1"/>
          <p:nvPr/>
        </p:nvSpPr>
        <p:spPr>
          <a:xfrm>
            <a:off x="3432805" y="1369716"/>
            <a:ext cx="6553069" cy="1038767"/>
          </a:xfrm>
          <a:prstGeom prst="rect">
            <a:avLst/>
          </a:prstGeom>
          <a:noFill/>
          <a:ln>
            <a:noFill/>
          </a:ln>
        </p:spPr>
        <p:txBody>
          <a:bodyPr anchorCtr="0" anchor="t" bIns="0" lIns="0" spcFirstLastPara="1" rIns="0" wrap="square" tIns="88900">
            <a:spAutoFit/>
          </a:bodyPr>
          <a:lstStyle/>
          <a:p>
            <a:pPr indent="332578" lvl="0" marL="14003" marR="5602" rtl="0" algn="l">
              <a:lnSpc>
                <a:spcPct val="104885"/>
              </a:lnSpc>
              <a:spcBef>
                <a:spcPts val="0"/>
              </a:spcBef>
              <a:spcAft>
                <a:spcPts val="0"/>
              </a:spcAft>
              <a:buNone/>
            </a:pPr>
            <a:r>
              <a:rPr lang="en-US" sz="3500">
                <a:solidFill>
                  <a:schemeClr val="dk1"/>
                </a:solidFill>
                <a:latin typeface="Times New Roman"/>
                <a:ea typeface="Times New Roman"/>
                <a:cs typeface="Times New Roman"/>
                <a:sym typeface="Times New Roman"/>
              </a:rPr>
              <a:t>nodes,		and	sensor	nodes  among	themselves	using	a</a:t>
            </a:r>
            <a:endParaRPr sz="3500">
              <a:solidFill>
                <a:schemeClr val="dk1"/>
              </a:solidFill>
              <a:latin typeface="Times New Roman"/>
              <a:ea typeface="Times New Roman"/>
              <a:cs typeface="Times New Roman"/>
              <a:sym typeface="Times New Roman"/>
            </a:endParaRPr>
          </a:p>
        </p:txBody>
      </p:sp>
      <p:sp>
        <p:nvSpPr>
          <p:cNvPr id="644" name="Google Shape;644;p86"/>
          <p:cNvSpPr txBox="1"/>
          <p:nvPr/>
        </p:nvSpPr>
        <p:spPr>
          <a:xfrm>
            <a:off x="85431" y="1836093"/>
            <a:ext cx="2987326" cy="1037352"/>
          </a:xfrm>
          <a:prstGeom prst="rect">
            <a:avLst/>
          </a:prstGeom>
          <a:noFill/>
          <a:ln>
            <a:noFill/>
          </a:ln>
        </p:spPr>
        <p:txBody>
          <a:bodyPr anchorCtr="0" anchor="t" bIns="0" lIns="0" spcFirstLastPara="1" rIns="0" wrap="square" tIns="87500">
            <a:spAutoFit/>
          </a:bodyPr>
          <a:lstStyle/>
          <a:p>
            <a:pPr indent="0" lvl="0" marL="14003" marR="5602" rtl="0" algn="l">
              <a:lnSpc>
                <a:spcPct val="105228"/>
              </a:lnSpc>
              <a:spcBef>
                <a:spcPts val="0"/>
              </a:spcBef>
              <a:spcAft>
                <a:spcPts val="0"/>
              </a:spcAft>
              <a:buNone/>
            </a:pPr>
            <a:r>
              <a:rPr lang="en-US" sz="3500">
                <a:solidFill>
                  <a:schemeClr val="dk1"/>
                </a:solidFill>
                <a:latin typeface="Times New Roman"/>
                <a:ea typeface="Times New Roman"/>
                <a:cs typeface="Times New Roman"/>
                <a:sym typeface="Times New Roman"/>
              </a:rPr>
              <a:t>communicate  base station.</a:t>
            </a:r>
            <a:endParaRPr sz="3500">
              <a:solidFill>
                <a:schemeClr val="dk1"/>
              </a:solidFill>
              <a:latin typeface="Times New Roman"/>
              <a:ea typeface="Times New Roman"/>
              <a:cs typeface="Times New Roman"/>
              <a:sym typeface="Times New Roman"/>
            </a:endParaRPr>
          </a:p>
        </p:txBody>
      </p:sp>
      <p:sp>
        <p:nvSpPr>
          <p:cNvPr id="645" name="Google Shape;645;p86"/>
          <p:cNvSpPr txBox="1"/>
          <p:nvPr/>
        </p:nvSpPr>
        <p:spPr>
          <a:xfrm>
            <a:off x="85431" y="3238021"/>
            <a:ext cx="9902432" cy="1491317"/>
          </a:xfrm>
          <a:prstGeom prst="rect">
            <a:avLst/>
          </a:prstGeom>
          <a:noFill/>
          <a:ln>
            <a:noFill/>
          </a:ln>
        </p:spPr>
        <p:txBody>
          <a:bodyPr anchorCtr="0" anchor="t" bIns="0" lIns="0" spcFirstLastPara="1" rIns="0" wrap="square" tIns="84700">
            <a:spAutoFit/>
          </a:bodyPr>
          <a:lstStyle/>
          <a:p>
            <a:pPr indent="-215304" lvl="0" marL="14003" marR="5602" rtl="0" algn="just">
              <a:lnSpc>
                <a:spcPct val="86800"/>
              </a:lnSpc>
              <a:spcBef>
                <a:spcPts val="0"/>
              </a:spcBef>
              <a:spcAft>
                <a:spcPts val="0"/>
              </a:spcAft>
              <a:buClr>
                <a:schemeClr val="dk1"/>
              </a:buClr>
              <a:buSzPts val="3391"/>
              <a:buFont typeface="Arial"/>
              <a:buChar char="•"/>
            </a:pPr>
            <a:r>
              <a:rPr lang="en-US" sz="3500">
                <a:solidFill>
                  <a:schemeClr val="dk1"/>
                </a:solidFill>
                <a:latin typeface="Times New Roman"/>
                <a:ea typeface="Times New Roman"/>
                <a:cs typeface="Times New Roman"/>
                <a:sym typeface="Times New Roman"/>
              </a:rPr>
              <a:t>The ad hoc networks deployed for routing,  target detection, service discovery, and other  needs in a mobile environment.</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87"/>
          <p:cNvSpPr txBox="1"/>
          <p:nvPr/>
        </p:nvSpPr>
        <p:spPr>
          <a:xfrm>
            <a:off x="591023" y="1773208"/>
            <a:ext cx="4079737" cy="566513"/>
          </a:xfrm>
          <a:prstGeom prst="rect">
            <a:avLst/>
          </a:prstGeom>
          <a:noFill/>
          <a:ln>
            <a:noFill/>
          </a:ln>
        </p:spPr>
        <p:txBody>
          <a:bodyPr anchorCtr="0" anchor="t" bIns="0" lIns="0" spcFirstLastPara="1" rIns="0" wrap="square" tIns="14700">
            <a:spAutoFit/>
          </a:bodyPr>
          <a:lstStyle/>
          <a:p>
            <a:pPr indent="-378816" lvl="0" marL="392120" marR="0" rtl="0" algn="l">
              <a:spcBef>
                <a:spcPts val="0"/>
              </a:spcBef>
              <a:spcAft>
                <a:spcPts val="0"/>
              </a:spcAft>
              <a:buClr>
                <a:schemeClr val="dk1"/>
              </a:buClr>
              <a:buSzPts val="3500"/>
              <a:buFont typeface="Arial"/>
              <a:buChar char="•"/>
            </a:pPr>
            <a:r>
              <a:rPr lang="en-US" sz="3500">
                <a:solidFill>
                  <a:schemeClr val="dk1"/>
                </a:solidFill>
                <a:latin typeface="Calibri"/>
                <a:ea typeface="Calibri"/>
                <a:cs typeface="Calibri"/>
                <a:sym typeface="Calibri"/>
              </a:rPr>
              <a:t>Data	dissemination</a:t>
            </a:r>
            <a:endParaRPr sz="3500">
              <a:solidFill>
                <a:schemeClr val="dk1"/>
              </a:solidFill>
              <a:latin typeface="Calibri"/>
              <a:ea typeface="Calibri"/>
              <a:cs typeface="Calibri"/>
              <a:sym typeface="Calibri"/>
            </a:endParaRPr>
          </a:p>
        </p:txBody>
      </p:sp>
      <p:sp>
        <p:nvSpPr>
          <p:cNvPr id="651" name="Google Shape;651;p87"/>
          <p:cNvSpPr txBox="1"/>
          <p:nvPr>
            <p:ph idx="12" type="sldNum"/>
          </p:nvPr>
        </p:nvSpPr>
        <p:spPr>
          <a:xfrm>
            <a:off x="7260336" y="7033450"/>
            <a:ext cx="2319274" cy="179536"/>
          </a:xfrm>
          <a:prstGeom prst="rect">
            <a:avLst/>
          </a:prstGeom>
          <a:noFill/>
          <a:ln>
            <a:noFill/>
          </a:ln>
        </p:spPr>
        <p:txBody>
          <a:bodyPr anchorCtr="0" anchor="t" bIns="0" lIns="0" spcFirstLastPara="1" rIns="0" wrap="square" tIns="0">
            <a:spAutoFit/>
          </a:bodyPr>
          <a:lstStyle/>
          <a:p>
            <a:pPr indent="0" lvl="0" marL="42013" rtl="0" algn="r">
              <a:lnSpc>
                <a:spcPct val="75944"/>
              </a:lnSpc>
              <a:spcBef>
                <a:spcPts val="0"/>
              </a:spcBef>
              <a:spcAft>
                <a:spcPts val="0"/>
              </a:spcAft>
              <a:buNone/>
            </a:pPr>
            <a:fld id="{00000000-1234-1234-1234-123412341234}" type="slidenum">
              <a:rPr lang="en-US"/>
              <a:t>‹#›</a:t>
            </a:fld>
            <a:endParaRPr/>
          </a:p>
        </p:txBody>
      </p:sp>
      <p:sp>
        <p:nvSpPr>
          <p:cNvPr id="652" name="Google Shape;652;p87"/>
          <p:cNvSpPr txBox="1"/>
          <p:nvPr/>
        </p:nvSpPr>
        <p:spPr>
          <a:xfrm>
            <a:off x="4924676" y="1773208"/>
            <a:ext cx="4568522" cy="566513"/>
          </a:xfrm>
          <a:prstGeom prst="rect">
            <a:avLst/>
          </a:prstGeom>
          <a:noFill/>
          <a:ln>
            <a:noFill/>
          </a:ln>
        </p:spPr>
        <p:txBody>
          <a:bodyPr anchorCtr="0" anchor="t" bIns="0" lIns="0" spcFirstLastPara="1" rIns="0" wrap="square" tIns="14700">
            <a:spAutoFit/>
          </a:bodyPr>
          <a:lstStyle/>
          <a:p>
            <a:pPr indent="0" lvl="0" marL="14003" marR="0" rtl="0" algn="l">
              <a:spcBef>
                <a:spcPts val="0"/>
              </a:spcBef>
              <a:spcAft>
                <a:spcPts val="0"/>
              </a:spcAft>
              <a:buNone/>
            </a:pPr>
            <a:r>
              <a:rPr lang="en-US" sz="3500">
                <a:solidFill>
                  <a:schemeClr val="dk1"/>
                </a:solidFill>
                <a:latin typeface="Calibri"/>
                <a:ea typeface="Calibri"/>
                <a:cs typeface="Calibri"/>
                <a:sym typeface="Calibri"/>
              </a:rPr>
              <a:t>entails	distributing	and</a:t>
            </a:r>
            <a:endParaRPr sz="3500">
              <a:solidFill>
                <a:schemeClr val="dk1"/>
              </a:solidFill>
              <a:latin typeface="Calibri"/>
              <a:ea typeface="Calibri"/>
              <a:cs typeface="Calibri"/>
              <a:sym typeface="Calibri"/>
            </a:endParaRPr>
          </a:p>
        </p:txBody>
      </p:sp>
      <p:sp>
        <p:nvSpPr>
          <p:cNvPr id="653" name="Google Shape;653;p87"/>
          <p:cNvSpPr txBox="1"/>
          <p:nvPr/>
        </p:nvSpPr>
        <p:spPr>
          <a:xfrm>
            <a:off x="591023" y="2311010"/>
            <a:ext cx="8903155" cy="3990296"/>
          </a:xfrm>
          <a:prstGeom prst="rect">
            <a:avLst/>
          </a:prstGeom>
          <a:noFill/>
          <a:ln>
            <a:noFill/>
          </a:ln>
        </p:spPr>
        <p:txBody>
          <a:bodyPr anchorCtr="0" anchor="t" bIns="0" lIns="0" spcFirstLastPara="1" rIns="0" wrap="square" tIns="14700">
            <a:spAutoFit/>
          </a:bodyPr>
          <a:lstStyle/>
          <a:p>
            <a:pPr indent="0" lvl="0" marL="392120" marR="7001" rtl="0" algn="just">
              <a:spcBef>
                <a:spcPts val="0"/>
              </a:spcBef>
              <a:spcAft>
                <a:spcPts val="0"/>
              </a:spcAft>
              <a:buNone/>
            </a:pPr>
            <a:r>
              <a:rPr lang="en-US" sz="3500">
                <a:solidFill>
                  <a:schemeClr val="dk1"/>
                </a:solidFill>
                <a:latin typeface="Calibri"/>
                <a:ea typeface="Calibri"/>
                <a:cs typeface="Calibri"/>
                <a:sym typeface="Calibri"/>
              </a:rPr>
              <a:t>pushing data generated by a set of computing  systems or broadcasting data from  audio,  video, and data services.</a:t>
            </a:r>
            <a:endParaRPr sz="3500">
              <a:solidFill>
                <a:schemeClr val="dk1"/>
              </a:solidFill>
              <a:latin typeface="Calibri"/>
              <a:ea typeface="Calibri"/>
              <a:cs typeface="Calibri"/>
              <a:sym typeface="Calibri"/>
            </a:endParaRPr>
          </a:p>
          <a:p>
            <a:pPr indent="-378816" lvl="0" marL="392120" marR="0" rtl="0" algn="just">
              <a:spcBef>
                <a:spcPts val="849"/>
              </a:spcBef>
              <a:spcAft>
                <a:spcPts val="0"/>
              </a:spcAft>
              <a:buClr>
                <a:schemeClr val="dk1"/>
              </a:buClr>
              <a:buSzPts val="3500"/>
              <a:buFont typeface="Arial"/>
              <a:buChar char="•"/>
            </a:pPr>
            <a:r>
              <a:rPr lang="en-US" sz="3500">
                <a:solidFill>
                  <a:schemeClr val="dk1"/>
                </a:solidFill>
                <a:latin typeface="Calibri"/>
                <a:ea typeface="Calibri"/>
                <a:cs typeface="Calibri"/>
                <a:sym typeface="Calibri"/>
              </a:rPr>
              <a:t>The output data is sent to the mobile devices.</a:t>
            </a:r>
            <a:endParaRPr sz="3500">
              <a:solidFill>
                <a:schemeClr val="dk1"/>
              </a:solidFill>
              <a:latin typeface="Calibri"/>
              <a:ea typeface="Calibri"/>
              <a:cs typeface="Calibri"/>
              <a:sym typeface="Calibri"/>
            </a:endParaRPr>
          </a:p>
          <a:p>
            <a:pPr indent="-378816" lvl="0" marL="392120" marR="5602" rtl="0" algn="just">
              <a:spcBef>
                <a:spcPts val="849"/>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a:t>
            </a:r>
            <a:r>
              <a:rPr lang="en-US" sz="3500">
                <a:solidFill>
                  <a:schemeClr val="dk1"/>
                </a:solidFill>
                <a:latin typeface="Calibri"/>
                <a:ea typeface="Calibri"/>
                <a:cs typeface="Calibri"/>
                <a:sym typeface="Calibri"/>
              </a:rPr>
              <a:t>A mobile device can select, tune and cache  the required data items, which can be used for  application programs.</a:t>
            </a:r>
            <a:endParaRPr sz="3500">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8"/>
          <p:cNvSpPr txBox="1"/>
          <p:nvPr>
            <p:ph idx="12" type="sldNum"/>
          </p:nvPr>
        </p:nvSpPr>
        <p:spPr>
          <a:xfrm>
            <a:off x="7260336" y="7033450"/>
            <a:ext cx="2319274" cy="179536"/>
          </a:xfrm>
          <a:prstGeom prst="rect">
            <a:avLst/>
          </a:prstGeom>
          <a:noFill/>
          <a:ln>
            <a:noFill/>
          </a:ln>
        </p:spPr>
        <p:txBody>
          <a:bodyPr anchorCtr="0" anchor="t" bIns="0" lIns="0" spcFirstLastPara="1" rIns="0" wrap="square" tIns="0">
            <a:spAutoFit/>
          </a:bodyPr>
          <a:lstStyle/>
          <a:p>
            <a:pPr indent="0" lvl="0" marL="42013" rtl="0" algn="r">
              <a:lnSpc>
                <a:spcPct val="75944"/>
              </a:lnSpc>
              <a:spcBef>
                <a:spcPts val="0"/>
              </a:spcBef>
              <a:spcAft>
                <a:spcPts val="0"/>
              </a:spcAft>
              <a:buNone/>
            </a:pPr>
            <a:fld id="{00000000-1234-1234-1234-123412341234}" type="slidenum">
              <a:rPr lang="en-US"/>
              <a:t>‹#›</a:t>
            </a:fld>
            <a:endParaRPr/>
          </a:p>
        </p:txBody>
      </p:sp>
      <p:sp>
        <p:nvSpPr>
          <p:cNvPr id="659" name="Google Shape;659;p88"/>
          <p:cNvSpPr txBox="1"/>
          <p:nvPr>
            <p:ph type="title"/>
          </p:nvPr>
        </p:nvSpPr>
        <p:spPr>
          <a:xfrm>
            <a:off x="1587373" y="1324814"/>
            <a:ext cx="6909054" cy="2783423"/>
          </a:xfrm>
          <a:prstGeom prst="rect">
            <a:avLst/>
          </a:prstGeom>
          <a:noFill/>
          <a:ln>
            <a:noFill/>
          </a:ln>
        </p:spPr>
        <p:txBody>
          <a:bodyPr anchorCtr="0" anchor="t" bIns="0" lIns="0" spcFirstLastPara="1" rIns="0" wrap="square" tIns="13300">
            <a:spAutoFit/>
          </a:bodyPr>
          <a:lstStyle/>
          <a:p>
            <a:pPr indent="-2018718" lvl="0" marL="2032723" marR="5602" rtl="0" algn="l">
              <a:spcBef>
                <a:spcPts val="0"/>
              </a:spcBef>
              <a:spcAft>
                <a:spcPts val="0"/>
              </a:spcAft>
              <a:buNone/>
            </a:pPr>
            <a:r>
              <a:rPr b="1" lang="en-US">
                <a:latin typeface="Calibri"/>
                <a:ea typeface="Calibri"/>
                <a:cs typeface="Calibri"/>
                <a:sym typeface="Calibri"/>
              </a:rPr>
              <a:t>Classification of Data-Delivery  Mechanisms</a:t>
            </a:r>
            <a:endParaRPr/>
          </a:p>
        </p:txBody>
      </p:sp>
      <p:sp>
        <p:nvSpPr>
          <p:cNvPr id="660" name="Google Shape;660;p88"/>
          <p:cNvSpPr txBox="1"/>
          <p:nvPr/>
        </p:nvSpPr>
        <p:spPr>
          <a:xfrm>
            <a:off x="591023" y="1774889"/>
            <a:ext cx="8899654" cy="4666696"/>
          </a:xfrm>
          <a:prstGeom prst="rect">
            <a:avLst/>
          </a:prstGeom>
          <a:noFill/>
          <a:ln>
            <a:noFill/>
          </a:ln>
        </p:spPr>
        <p:txBody>
          <a:bodyPr anchorCtr="0" anchor="t" bIns="0" lIns="0" spcFirstLastPara="1" rIns="0" wrap="square" tIns="14000">
            <a:spAutoFit/>
          </a:bodyPr>
          <a:lstStyle/>
          <a:p>
            <a:pPr indent="-378816" lvl="0" marL="392120" marR="5602" rtl="0" algn="l">
              <a:spcBef>
                <a:spcPts val="0"/>
              </a:spcBef>
              <a:spcAft>
                <a:spcPts val="0"/>
              </a:spcAft>
              <a:buClr>
                <a:schemeClr val="dk1"/>
              </a:buClr>
              <a:buSzPts val="3300"/>
              <a:buFont typeface="Arial"/>
              <a:buChar char="•"/>
            </a:pPr>
            <a:r>
              <a:rPr lang="en-US" sz="3300">
                <a:solidFill>
                  <a:schemeClr val="dk1"/>
                </a:solidFill>
                <a:latin typeface="Calibri"/>
                <a:ea typeface="Calibri"/>
                <a:cs typeface="Calibri"/>
                <a:sym typeface="Calibri"/>
              </a:rPr>
              <a:t>There	are	two	fundamental	information	delivery  methods for wireless data applications:</a:t>
            </a:r>
            <a:endParaRPr sz="3300">
              <a:solidFill>
                <a:schemeClr val="dk1"/>
              </a:solidFill>
              <a:latin typeface="Calibri"/>
              <a:ea typeface="Calibri"/>
              <a:cs typeface="Calibri"/>
              <a:sym typeface="Calibri"/>
            </a:endParaRPr>
          </a:p>
          <a:p>
            <a:pPr indent="-568574" lvl="0" marL="581878" marR="0" rtl="0" algn="l">
              <a:spcBef>
                <a:spcPts val="794"/>
              </a:spcBef>
              <a:spcAft>
                <a:spcPts val="0"/>
              </a:spcAft>
              <a:buClr>
                <a:schemeClr val="dk1"/>
              </a:buClr>
              <a:buSzPts val="3300"/>
              <a:buFont typeface="Calibri"/>
              <a:buAutoNum type="arabicPeriod"/>
            </a:pPr>
            <a:r>
              <a:rPr lang="en-US" sz="3300">
                <a:solidFill>
                  <a:schemeClr val="dk1"/>
                </a:solidFill>
                <a:latin typeface="Calibri"/>
                <a:ea typeface="Calibri"/>
                <a:cs typeface="Calibri"/>
                <a:sym typeface="Calibri"/>
              </a:rPr>
              <a:t>Point-to-Point access</a:t>
            </a:r>
            <a:endParaRPr sz="3300">
              <a:solidFill>
                <a:schemeClr val="dk1"/>
              </a:solidFill>
              <a:latin typeface="Calibri"/>
              <a:ea typeface="Calibri"/>
              <a:cs typeface="Calibri"/>
              <a:sym typeface="Calibri"/>
            </a:endParaRPr>
          </a:p>
          <a:p>
            <a:pPr indent="-568574" lvl="0" marL="581878" marR="0" rtl="0" algn="l">
              <a:spcBef>
                <a:spcPts val="794"/>
              </a:spcBef>
              <a:spcAft>
                <a:spcPts val="0"/>
              </a:spcAft>
              <a:buClr>
                <a:schemeClr val="dk1"/>
              </a:buClr>
              <a:buSzPts val="3300"/>
              <a:buFont typeface="Calibri"/>
              <a:buAutoNum type="arabicPeriod"/>
            </a:pPr>
            <a:r>
              <a:rPr lang="en-US" sz="3300">
                <a:solidFill>
                  <a:schemeClr val="dk1"/>
                </a:solidFill>
                <a:latin typeface="Calibri"/>
                <a:ea typeface="Calibri"/>
                <a:cs typeface="Calibri"/>
                <a:sym typeface="Calibri"/>
              </a:rPr>
              <a:t>Broadcast</a:t>
            </a:r>
            <a:endParaRPr sz="3300">
              <a:solidFill>
                <a:schemeClr val="dk1"/>
              </a:solidFill>
              <a:latin typeface="Calibri"/>
              <a:ea typeface="Calibri"/>
              <a:cs typeface="Calibri"/>
              <a:sym typeface="Calibri"/>
            </a:endParaRPr>
          </a:p>
          <a:p>
            <a:pPr indent="-378816" lvl="0" marL="392120" marR="0" rtl="0" algn="l">
              <a:spcBef>
                <a:spcPts val="794"/>
              </a:spcBef>
              <a:spcAft>
                <a:spcPts val="0"/>
              </a:spcAft>
              <a:buClr>
                <a:schemeClr val="dk1"/>
              </a:buClr>
              <a:buSzPts val="3300"/>
              <a:buFont typeface="Arial"/>
              <a:buChar char="•"/>
            </a:pPr>
            <a:r>
              <a:rPr lang="en-US" sz="3300">
                <a:solidFill>
                  <a:schemeClr val="dk1"/>
                </a:solidFill>
                <a:latin typeface="Calibri"/>
                <a:ea typeface="Calibri"/>
                <a:cs typeface="Calibri"/>
                <a:sym typeface="Calibri"/>
              </a:rPr>
              <a:t>There are three kinds of broadcast models:</a:t>
            </a:r>
            <a:endParaRPr sz="3300">
              <a:solidFill>
                <a:schemeClr val="dk1"/>
              </a:solidFill>
              <a:latin typeface="Calibri"/>
              <a:ea typeface="Calibri"/>
              <a:cs typeface="Calibri"/>
              <a:sym typeface="Calibri"/>
            </a:endParaRPr>
          </a:p>
          <a:p>
            <a:pPr indent="-568574" lvl="0" marL="581878" marR="0" rtl="0" algn="l">
              <a:spcBef>
                <a:spcPts val="799"/>
              </a:spcBef>
              <a:spcAft>
                <a:spcPts val="0"/>
              </a:spcAft>
              <a:buClr>
                <a:schemeClr val="dk1"/>
              </a:buClr>
              <a:buSzPts val="3300"/>
              <a:buFont typeface="Calibri"/>
              <a:buAutoNum type="arabicPeriod"/>
            </a:pPr>
            <a:r>
              <a:rPr i="1" lang="en-US" sz="3300">
                <a:solidFill>
                  <a:schemeClr val="dk1"/>
                </a:solidFill>
                <a:latin typeface="Calibri"/>
                <a:ea typeface="Calibri"/>
                <a:cs typeface="Calibri"/>
                <a:sym typeface="Calibri"/>
              </a:rPr>
              <a:t>push-based </a:t>
            </a:r>
            <a:r>
              <a:rPr lang="en-US" sz="3300">
                <a:solidFill>
                  <a:schemeClr val="dk1"/>
                </a:solidFill>
                <a:latin typeface="Calibri"/>
                <a:ea typeface="Calibri"/>
                <a:cs typeface="Calibri"/>
                <a:sym typeface="Calibri"/>
              </a:rPr>
              <a:t>broadcast</a:t>
            </a:r>
            <a:endParaRPr sz="3300">
              <a:solidFill>
                <a:schemeClr val="dk1"/>
              </a:solidFill>
              <a:latin typeface="Calibri"/>
              <a:ea typeface="Calibri"/>
              <a:cs typeface="Calibri"/>
              <a:sym typeface="Calibri"/>
            </a:endParaRPr>
          </a:p>
          <a:p>
            <a:pPr indent="-568574" lvl="0" marL="581878" marR="0" rtl="0" algn="l">
              <a:spcBef>
                <a:spcPts val="794"/>
              </a:spcBef>
              <a:spcAft>
                <a:spcPts val="0"/>
              </a:spcAft>
              <a:buClr>
                <a:schemeClr val="dk1"/>
              </a:buClr>
              <a:buSzPts val="3300"/>
              <a:buFont typeface="Calibri"/>
              <a:buAutoNum type="arabicPeriod"/>
            </a:pPr>
            <a:r>
              <a:rPr i="1" lang="en-US" sz="3300">
                <a:solidFill>
                  <a:schemeClr val="dk1"/>
                </a:solidFill>
                <a:latin typeface="Calibri"/>
                <a:ea typeface="Calibri"/>
                <a:cs typeface="Calibri"/>
                <a:sym typeface="Calibri"/>
              </a:rPr>
              <a:t>On-demand </a:t>
            </a:r>
            <a:r>
              <a:rPr lang="en-US" sz="3300">
                <a:solidFill>
                  <a:schemeClr val="dk1"/>
                </a:solidFill>
                <a:latin typeface="Calibri"/>
                <a:ea typeface="Calibri"/>
                <a:cs typeface="Calibri"/>
                <a:sym typeface="Calibri"/>
              </a:rPr>
              <a:t>(or </a:t>
            </a:r>
            <a:r>
              <a:rPr i="1" lang="en-US" sz="3300">
                <a:solidFill>
                  <a:schemeClr val="dk1"/>
                </a:solidFill>
                <a:latin typeface="Calibri"/>
                <a:ea typeface="Calibri"/>
                <a:cs typeface="Calibri"/>
                <a:sym typeface="Calibri"/>
              </a:rPr>
              <a:t>pull- based</a:t>
            </a:r>
            <a:r>
              <a:rPr lang="en-US" sz="3300">
                <a:solidFill>
                  <a:schemeClr val="dk1"/>
                </a:solidFill>
                <a:latin typeface="Calibri"/>
                <a:ea typeface="Calibri"/>
                <a:cs typeface="Calibri"/>
                <a:sym typeface="Calibri"/>
              </a:rPr>
              <a:t>) broadcast</a:t>
            </a:r>
            <a:endParaRPr sz="3300">
              <a:solidFill>
                <a:schemeClr val="dk1"/>
              </a:solidFill>
              <a:latin typeface="Calibri"/>
              <a:ea typeface="Calibri"/>
              <a:cs typeface="Calibri"/>
              <a:sym typeface="Calibri"/>
            </a:endParaRPr>
          </a:p>
          <a:p>
            <a:pPr indent="-663103" lvl="0" marL="676407" marR="0" rtl="0" algn="l">
              <a:spcBef>
                <a:spcPts val="794"/>
              </a:spcBef>
              <a:spcAft>
                <a:spcPts val="0"/>
              </a:spcAft>
              <a:buClr>
                <a:schemeClr val="dk1"/>
              </a:buClr>
              <a:buSzPts val="3300"/>
              <a:buFont typeface="Calibri"/>
              <a:buAutoNum type="arabicPeriod"/>
            </a:pPr>
            <a:r>
              <a:rPr i="1" lang="en-US" sz="3300">
                <a:solidFill>
                  <a:schemeClr val="dk1"/>
                </a:solidFill>
                <a:latin typeface="Calibri"/>
                <a:ea typeface="Calibri"/>
                <a:cs typeface="Calibri"/>
                <a:sym typeface="Calibri"/>
              </a:rPr>
              <a:t>hybrid </a:t>
            </a:r>
            <a:r>
              <a:rPr lang="en-US" sz="3300">
                <a:solidFill>
                  <a:schemeClr val="dk1"/>
                </a:solidFill>
                <a:latin typeface="Calibri"/>
                <a:ea typeface="Calibri"/>
                <a:cs typeface="Calibri"/>
                <a:sym typeface="Calibri"/>
              </a:rPr>
              <a:t>broadcast</a:t>
            </a:r>
            <a:endParaRPr sz="3300">
              <a:solidFill>
                <a:schemeClr val="dk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9"/>
          <p:cNvSpPr txBox="1"/>
          <p:nvPr>
            <p:ph type="title"/>
          </p:nvPr>
        </p:nvSpPr>
        <p:spPr>
          <a:xfrm>
            <a:off x="85432" y="37814"/>
            <a:ext cx="9859015" cy="414250"/>
          </a:xfrm>
          <a:prstGeom prst="rect">
            <a:avLst/>
          </a:prstGeom>
          <a:noFill/>
          <a:ln>
            <a:noFill/>
          </a:ln>
        </p:spPr>
        <p:txBody>
          <a:bodyPr anchorCtr="0" anchor="t" bIns="0" lIns="0" spcFirstLastPara="1" rIns="0" wrap="square" tIns="14000">
            <a:spAutoFit/>
          </a:bodyPr>
          <a:lstStyle/>
          <a:p>
            <a:pPr indent="0" lvl="0" marL="14003" rtl="0" algn="l">
              <a:spcBef>
                <a:spcPts val="0"/>
              </a:spcBef>
              <a:spcAft>
                <a:spcPts val="0"/>
              </a:spcAft>
              <a:buNone/>
            </a:pPr>
            <a:r>
              <a:rPr lang="en-US" sz="2600">
                <a:solidFill>
                  <a:srgbClr val="FF0000"/>
                </a:solidFill>
                <a:latin typeface="Georgia"/>
                <a:ea typeface="Georgia"/>
                <a:cs typeface="Georgia"/>
                <a:sym typeface="Georgia"/>
              </a:rPr>
              <a:t>MOBILE SMART PHONES, SMART MOBILES &amp; SYSTEMS</a:t>
            </a:r>
            <a:endParaRPr sz="2600">
              <a:latin typeface="Georgia"/>
              <a:ea typeface="Georgia"/>
              <a:cs typeface="Georgia"/>
              <a:sym typeface="Georgia"/>
            </a:endParaRPr>
          </a:p>
        </p:txBody>
      </p:sp>
      <p:sp>
        <p:nvSpPr>
          <p:cNvPr id="666" name="Google Shape;666;p89"/>
          <p:cNvSpPr txBox="1"/>
          <p:nvPr/>
        </p:nvSpPr>
        <p:spPr>
          <a:xfrm>
            <a:off x="85431" y="441166"/>
            <a:ext cx="9903132" cy="6426152"/>
          </a:xfrm>
          <a:prstGeom prst="rect">
            <a:avLst/>
          </a:prstGeom>
          <a:noFill/>
          <a:ln>
            <a:noFill/>
          </a:ln>
        </p:spPr>
        <p:txBody>
          <a:bodyPr anchorCtr="0" anchor="t" bIns="0" lIns="0" spcFirstLastPara="1" rIns="0" wrap="square" tIns="14000">
            <a:spAutoFit/>
          </a:bodyPr>
          <a:lstStyle/>
          <a:p>
            <a:pPr indent="-372514" lvl="0" marL="386518" marR="5602" rtl="0" algn="just">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Mobile phones are now smart phones  which Communicate with other phones  using a cellular service-provider network</a:t>
            </a:r>
            <a:endParaRPr sz="3500">
              <a:solidFill>
                <a:schemeClr val="dk1"/>
              </a:solidFill>
              <a:latin typeface="Times New Roman"/>
              <a:ea typeface="Times New Roman"/>
              <a:cs typeface="Times New Roman"/>
              <a:sym typeface="Times New Roman"/>
            </a:endParaRPr>
          </a:p>
          <a:p>
            <a:pPr indent="-372514" lvl="0" marL="386518" marR="334703" rtl="0" algn="l">
              <a:lnSpc>
                <a:spcPct val="120971"/>
              </a:lnSpc>
              <a:spcBef>
                <a:spcPts val="126"/>
              </a:spcBef>
              <a:spcAft>
                <a:spcPts val="0"/>
              </a:spcAft>
              <a:buClr>
                <a:schemeClr val="dk1"/>
              </a:buClr>
              <a:buSzPts val="1800"/>
              <a:buFont typeface="Times New Roman"/>
              <a:buChar char="•"/>
            </a:pPr>
            <a:r>
              <a:rPr lang="en-US" sz="1800">
                <a:solidFill>
                  <a:schemeClr val="dk1"/>
                </a:solidFill>
                <a:latin typeface="Calibri"/>
                <a:ea typeface="Calibri"/>
                <a:cs typeface="Calibri"/>
                <a:sym typeface="Calibri"/>
              </a:rPr>
              <a:t>	</a:t>
            </a:r>
            <a:r>
              <a:rPr lang="en-US" sz="3500">
                <a:solidFill>
                  <a:schemeClr val="dk1"/>
                </a:solidFill>
                <a:latin typeface="Times New Roman"/>
                <a:ea typeface="Times New Roman"/>
                <a:cs typeface="Times New Roman"/>
                <a:sym typeface="Times New Roman"/>
              </a:rPr>
              <a:t>Packed	with	smart	functions	and	are available in  smaller sizes</a:t>
            </a:r>
            <a:endParaRPr sz="3500">
              <a:solidFill>
                <a:schemeClr val="dk1"/>
              </a:solidFill>
              <a:latin typeface="Times New Roman"/>
              <a:ea typeface="Times New Roman"/>
              <a:cs typeface="Times New Roman"/>
              <a:sym typeface="Times New Roman"/>
            </a:endParaRPr>
          </a:p>
          <a:p>
            <a:pPr indent="-372514" lvl="0" marL="386518" marR="237373" rtl="0" algn="l">
              <a:lnSpc>
                <a:spcPct val="120971"/>
              </a:lnSpc>
              <a:spcBef>
                <a:spcPts val="0"/>
              </a:spcBef>
              <a:spcAft>
                <a:spcPts val="0"/>
              </a:spcAft>
              <a:buClr>
                <a:schemeClr val="dk1"/>
              </a:buClr>
              <a:buSzPts val="1800"/>
              <a:buFont typeface="Times New Roman"/>
              <a:buChar char="•"/>
            </a:pPr>
            <a:r>
              <a:rPr lang="en-US" sz="1800">
                <a:solidFill>
                  <a:schemeClr val="dk1"/>
                </a:solidFill>
                <a:latin typeface="Calibri"/>
                <a:ea typeface="Calibri"/>
                <a:cs typeface="Calibri"/>
                <a:sym typeface="Calibri"/>
              </a:rPr>
              <a:t>	</a:t>
            </a:r>
            <a:r>
              <a:rPr lang="en-US" sz="3500">
                <a:solidFill>
                  <a:schemeClr val="dk1"/>
                </a:solidFill>
                <a:latin typeface="Times New Roman"/>
                <a:ea typeface="Times New Roman"/>
                <a:cs typeface="Times New Roman"/>
                <a:sym typeface="Times New Roman"/>
              </a:rPr>
              <a:t>Applications	of 	 mobile	phones	no	longer  confined to telephonic communication.</a:t>
            </a:r>
            <a:endParaRPr sz="3500">
              <a:solidFill>
                <a:schemeClr val="dk1"/>
              </a:solidFill>
              <a:latin typeface="Times New Roman"/>
              <a:ea typeface="Times New Roman"/>
              <a:cs typeface="Times New Roman"/>
              <a:sym typeface="Times New Roman"/>
            </a:endParaRPr>
          </a:p>
          <a:p>
            <a:pPr indent="-372514" lvl="0" marL="386518" marR="8403" rtl="0" algn="l">
              <a:lnSpc>
                <a:spcPct val="120628"/>
              </a:lnSpc>
              <a:spcBef>
                <a:spcPts val="11"/>
              </a:spcBef>
              <a:spcAft>
                <a:spcPts val="0"/>
              </a:spcAft>
              <a:buClr>
                <a:schemeClr val="dk1"/>
              </a:buClr>
              <a:buSzPts val="1800"/>
              <a:buFont typeface="Times New Roman"/>
              <a:buChar char="•"/>
            </a:pPr>
            <a:r>
              <a:rPr lang="en-US" sz="1800">
                <a:solidFill>
                  <a:schemeClr val="dk1"/>
                </a:solidFill>
                <a:latin typeface="Calibri"/>
                <a:ea typeface="Calibri"/>
                <a:cs typeface="Calibri"/>
                <a:sym typeface="Calibri"/>
              </a:rPr>
              <a:t>	</a:t>
            </a:r>
            <a:r>
              <a:rPr lang="en-US" sz="3500">
                <a:solidFill>
                  <a:schemeClr val="dk1"/>
                </a:solidFill>
                <a:latin typeface="Times New Roman"/>
                <a:ea typeface="Times New Roman"/>
                <a:cs typeface="Times New Roman"/>
                <a:sym typeface="Times New Roman"/>
              </a:rPr>
              <a:t>Now	a	days		mobile	can	synchronize		and upload		and 		 download	data	to	and	from</a:t>
            </a:r>
            <a:endParaRPr sz="3500">
              <a:solidFill>
                <a:schemeClr val="dk1"/>
              </a:solidFill>
              <a:latin typeface="Times New Roman"/>
              <a:ea typeface="Times New Roman"/>
              <a:cs typeface="Times New Roman"/>
              <a:sym typeface="Times New Roman"/>
            </a:endParaRPr>
          </a:p>
          <a:p>
            <a:pPr indent="0" lvl="0" marL="386518" marR="0" rtl="0" algn="l">
              <a:lnSpc>
                <a:spcPct val="117057"/>
              </a:lnSpc>
              <a:spcBef>
                <a:spcPts val="0"/>
              </a:spcBef>
              <a:spcAft>
                <a:spcPts val="0"/>
              </a:spcAft>
              <a:buNone/>
            </a:pPr>
            <a:r>
              <a:rPr lang="en-US" sz="3500">
                <a:solidFill>
                  <a:schemeClr val="dk1"/>
                </a:solidFill>
                <a:latin typeface="Times New Roman"/>
                <a:ea typeface="Times New Roman"/>
                <a:cs typeface="Times New Roman"/>
                <a:sym typeface="Times New Roman"/>
              </a:rPr>
              <a:t>PCs.</a:t>
            </a:r>
            <a:endParaRPr sz="3500">
              <a:solidFill>
                <a:schemeClr val="dk1"/>
              </a:solidFill>
              <a:latin typeface="Times New Roman"/>
              <a:ea typeface="Times New Roman"/>
              <a:cs typeface="Times New Roman"/>
              <a:sym typeface="Times New Roman"/>
            </a:endParaRPr>
          </a:p>
          <a:p>
            <a:pPr indent="-528662" lvl="0" marL="528662" marR="284987" rtl="0" algn="l">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mobile smart phones provides e-mail and  Internet connectivity.</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0"/>
          <p:cNvSpPr txBox="1"/>
          <p:nvPr/>
        </p:nvSpPr>
        <p:spPr>
          <a:xfrm>
            <a:off x="85432" y="37814"/>
            <a:ext cx="9901031" cy="6426152"/>
          </a:xfrm>
          <a:prstGeom prst="rect">
            <a:avLst/>
          </a:prstGeom>
          <a:noFill/>
          <a:ln>
            <a:noFill/>
          </a:ln>
        </p:spPr>
        <p:txBody>
          <a:bodyPr anchorCtr="0" anchor="t" bIns="0" lIns="0" spcFirstLastPara="1" rIns="0" wrap="square" tIns="14000">
            <a:spAutoFit/>
          </a:bodyPr>
          <a:lstStyle/>
          <a:p>
            <a:pPr indent="-222250" lvl="0" marL="14003" marR="9803" rtl="0" algn="just">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it can send files, click pictures and prepare  albums.</a:t>
            </a:r>
            <a:endParaRPr sz="3500">
              <a:solidFill>
                <a:schemeClr val="dk1"/>
              </a:solidFill>
              <a:latin typeface="Times New Roman"/>
              <a:ea typeface="Times New Roman"/>
              <a:cs typeface="Times New Roman"/>
              <a:sym typeface="Times New Roman"/>
            </a:endParaRPr>
          </a:p>
          <a:p>
            <a:pPr indent="-222250" lvl="0" marL="14003" marR="5602" rtl="0" algn="just">
              <a:lnSpc>
                <a:spcPct val="99900"/>
              </a:lnSpc>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Includes a personal information manager  (PIM), a handheld computer, and an  entertainment device.</a:t>
            </a:r>
            <a:endParaRPr sz="3500">
              <a:solidFill>
                <a:schemeClr val="dk1"/>
              </a:solidFill>
              <a:latin typeface="Times New Roman"/>
              <a:ea typeface="Times New Roman"/>
              <a:cs typeface="Times New Roman"/>
              <a:sym typeface="Times New Roman"/>
            </a:endParaRPr>
          </a:p>
          <a:p>
            <a:pPr indent="0" lvl="0" marL="14003" marR="0" rtl="0" algn="just">
              <a:spcBef>
                <a:spcPts val="0"/>
              </a:spcBef>
              <a:spcAft>
                <a:spcPts val="0"/>
              </a:spcAft>
              <a:buNone/>
            </a:pPr>
            <a:r>
              <a:rPr lang="en-US" sz="3500">
                <a:solidFill>
                  <a:srgbClr val="3333CC"/>
                </a:solidFill>
                <a:latin typeface="Times New Roman"/>
                <a:ea typeface="Times New Roman"/>
                <a:cs typeface="Times New Roman"/>
                <a:sym typeface="Times New Roman"/>
              </a:rPr>
              <a:t>Smart phone Features:</a:t>
            </a:r>
            <a:endParaRPr sz="3500">
              <a:solidFill>
                <a:schemeClr val="dk1"/>
              </a:solidFill>
              <a:latin typeface="Times New Roman"/>
              <a:ea typeface="Times New Roman"/>
              <a:cs typeface="Times New Roman"/>
              <a:sym typeface="Times New Roman"/>
            </a:endParaRPr>
          </a:p>
          <a:p>
            <a:pPr indent="-222250" lvl="0" marL="14003" marR="9103" rtl="0" algn="just">
              <a:spcBef>
                <a:spcPts val="0"/>
              </a:spcBef>
              <a:spcAft>
                <a:spcPts val="0"/>
              </a:spcAft>
              <a:buClr>
                <a:schemeClr val="dk1"/>
              </a:buClr>
              <a:buSzPts val="3500"/>
              <a:buFont typeface="Arial"/>
              <a:buAutoNum type="arabicPeriod"/>
            </a:pPr>
            <a:r>
              <a:rPr lang="en-US" sz="3500">
                <a:solidFill>
                  <a:schemeClr val="dk1"/>
                </a:solidFill>
                <a:latin typeface="Times New Roman"/>
                <a:ea typeface="Times New Roman"/>
                <a:cs typeface="Times New Roman"/>
                <a:sym typeface="Times New Roman"/>
              </a:rPr>
              <a:t>A GSM, CDMA, or tri-band wireless radio  interface to a cellular network provided by a  mobile service provider.</a:t>
            </a:r>
            <a:endParaRPr sz="3500">
              <a:solidFill>
                <a:schemeClr val="dk1"/>
              </a:solidFill>
              <a:latin typeface="Times New Roman"/>
              <a:ea typeface="Times New Roman"/>
              <a:cs typeface="Times New Roman"/>
              <a:sym typeface="Times New Roman"/>
            </a:endParaRPr>
          </a:p>
          <a:p>
            <a:pPr indent="-564372" lvl="0" marL="577677" marR="0" rtl="0" algn="just">
              <a:lnSpc>
                <a:spcPct val="120628"/>
              </a:lnSpc>
              <a:spcBef>
                <a:spcPts val="0"/>
              </a:spcBef>
              <a:spcAft>
                <a:spcPts val="0"/>
              </a:spcAft>
              <a:buClr>
                <a:schemeClr val="dk1"/>
              </a:buClr>
              <a:buSzPts val="3500"/>
              <a:buFont typeface="Times New Roman"/>
              <a:buAutoNum type="arabicPeriod"/>
            </a:pPr>
            <a:r>
              <a:rPr lang="en-US" sz="3500">
                <a:solidFill>
                  <a:schemeClr val="dk1"/>
                </a:solidFill>
                <a:latin typeface="Times New Roman"/>
                <a:ea typeface="Times New Roman"/>
                <a:cs typeface="Times New Roman"/>
                <a:sym typeface="Times New Roman"/>
              </a:rPr>
              <a:t>Small area LCD display.</a:t>
            </a:r>
            <a:endParaRPr sz="3500">
              <a:solidFill>
                <a:schemeClr val="dk1"/>
              </a:solidFill>
              <a:latin typeface="Times New Roman"/>
              <a:ea typeface="Times New Roman"/>
              <a:cs typeface="Times New Roman"/>
              <a:sym typeface="Times New Roman"/>
            </a:endParaRPr>
          </a:p>
          <a:p>
            <a:pPr indent="-222250" lvl="0" marL="14003" marR="6302" rtl="0" algn="just">
              <a:spcBef>
                <a:spcPts val="0"/>
              </a:spcBef>
              <a:spcAft>
                <a:spcPts val="0"/>
              </a:spcAft>
              <a:buClr>
                <a:schemeClr val="dk1"/>
              </a:buClr>
              <a:buSzPts val="3500"/>
              <a:buFont typeface="Times New Roman"/>
              <a:buAutoNum type="arabicPeriod"/>
            </a:pPr>
            <a:r>
              <a:rPr lang="en-US" sz="3500">
                <a:solidFill>
                  <a:schemeClr val="dk1"/>
                </a:solidFill>
                <a:latin typeface="Times New Roman"/>
                <a:ea typeface="Times New Roman"/>
                <a:cs typeface="Times New Roman"/>
                <a:sym typeface="Times New Roman"/>
              </a:rPr>
              <a:t>A smart T9 keypad─ A smart keypad is  one that  remembers previously keyed  entries.</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91"/>
          <p:cNvSpPr txBox="1"/>
          <p:nvPr/>
        </p:nvSpPr>
        <p:spPr>
          <a:xfrm>
            <a:off x="85431" y="37814"/>
            <a:ext cx="9903132" cy="5951664"/>
          </a:xfrm>
          <a:prstGeom prst="rect">
            <a:avLst/>
          </a:prstGeom>
          <a:noFill/>
          <a:ln>
            <a:noFill/>
          </a:ln>
        </p:spPr>
        <p:txBody>
          <a:bodyPr anchorCtr="0" anchor="t" bIns="0" lIns="0" spcFirstLastPara="1" rIns="0" wrap="square" tIns="14000">
            <a:spAutoFit/>
          </a:bodyPr>
          <a:lstStyle/>
          <a:p>
            <a:pPr indent="-536363" lvl="0" marL="549668" marR="0" rtl="0" algn="just">
              <a:spcBef>
                <a:spcPts val="0"/>
              </a:spcBef>
              <a:spcAft>
                <a:spcPts val="0"/>
              </a:spcAft>
              <a:buClr>
                <a:schemeClr val="dk1"/>
              </a:buClr>
              <a:buSzPts val="3500"/>
              <a:buFont typeface="Arial"/>
              <a:buAutoNum type="arabicPeriod" startAt="4"/>
            </a:pPr>
            <a:r>
              <a:rPr lang="en-US" sz="3500">
                <a:solidFill>
                  <a:schemeClr val="dk1"/>
                </a:solidFill>
                <a:latin typeface="Times New Roman"/>
                <a:ea typeface="Times New Roman"/>
                <a:cs typeface="Times New Roman"/>
                <a:sym typeface="Times New Roman"/>
              </a:rPr>
              <a:t>T9 stands for ‘text on 9 keys’.</a:t>
            </a:r>
            <a:endParaRPr sz="3500">
              <a:solidFill>
                <a:schemeClr val="dk1"/>
              </a:solidFill>
              <a:latin typeface="Times New Roman"/>
              <a:ea typeface="Times New Roman"/>
              <a:cs typeface="Times New Roman"/>
              <a:sym typeface="Times New Roman"/>
            </a:endParaRPr>
          </a:p>
          <a:p>
            <a:pPr indent="-222250" lvl="0" marL="14003" marR="5602" rtl="0" algn="just">
              <a:lnSpc>
                <a:spcPct val="99900"/>
              </a:lnSpc>
              <a:spcBef>
                <a:spcPts val="0"/>
              </a:spcBef>
              <a:spcAft>
                <a:spcPts val="0"/>
              </a:spcAft>
              <a:buClr>
                <a:schemeClr val="dk1"/>
              </a:buClr>
              <a:buSzPts val="3500"/>
              <a:buFont typeface="Times New Roman"/>
              <a:buAutoNum type="arabicPeriod" startAt="4"/>
            </a:pPr>
            <a:r>
              <a:rPr lang="en-US" sz="3500">
                <a:solidFill>
                  <a:schemeClr val="dk1"/>
                </a:solidFill>
                <a:latin typeface="Times New Roman"/>
                <a:ea typeface="Times New Roman"/>
                <a:cs typeface="Times New Roman"/>
                <a:sym typeface="Times New Roman"/>
              </a:rPr>
              <a:t>A text  input system that offers an  alternative to multi-tapping for entering  textual characters on a numeric keypad.</a:t>
            </a:r>
            <a:endParaRPr sz="3500">
              <a:solidFill>
                <a:schemeClr val="dk1"/>
              </a:solidFill>
              <a:latin typeface="Times New Roman"/>
              <a:ea typeface="Times New Roman"/>
              <a:cs typeface="Times New Roman"/>
              <a:sym typeface="Times New Roman"/>
            </a:endParaRPr>
          </a:p>
          <a:p>
            <a:pPr indent="-222250" lvl="0" marL="14003" marR="9803" rtl="0" algn="just">
              <a:spcBef>
                <a:spcPts val="0"/>
              </a:spcBef>
              <a:spcAft>
                <a:spcPts val="0"/>
              </a:spcAft>
              <a:buClr>
                <a:schemeClr val="dk1"/>
              </a:buClr>
              <a:buSzPts val="3500"/>
              <a:buFont typeface="Times New Roman"/>
              <a:buAutoNum type="arabicPeriod" startAt="4"/>
            </a:pPr>
            <a:r>
              <a:rPr lang="en-US" sz="3500">
                <a:solidFill>
                  <a:schemeClr val="dk1"/>
                </a:solidFill>
                <a:latin typeface="Times New Roman"/>
                <a:ea typeface="Times New Roman"/>
                <a:cs typeface="Times New Roman"/>
                <a:sym typeface="Times New Roman"/>
              </a:rPr>
              <a:t>Smart T9 keypads useful for creating SMS  messages and entering contact information.</a:t>
            </a:r>
            <a:endParaRPr sz="3500">
              <a:solidFill>
                <a:schemeClr val="dk1"/>
              </a:solidFill>
              <a:latin typeface="Times New Roman"/>
              <a:ea typeface="Times New Roman"/>
              <a:cs typeface="Times New Roman"/>
              <a:sym typeface="Times New Roman"/>
            </a:endParaRPr>
          </a:p>
          <a:p>
            <a:pPr indent="-222250" lvl="0" marL="14003" marR="7702" rtl="0" algn="just">
              <a:spcBef>
                <a:spcPts val="0"/>
              </a:spcBef>
              <a:spcAft>
                <a:spcPts val="0"/>
              </a:spcAft>
              <a:buClr>
                <a:schemeClr val="dk1"/>
              </a:buClr>
              <a:buSzPts val="3500"/>
              <a:buFont typeface="Arial"/>
              <a:buAutoNum type="arabicPeriod" startAt="4"/>
            </a:pPr>
            <a:r>
              <a:rPr lang="en-US" sz="3500">
                <a:solidFill>
                  <a:schemeClr val="dk1"/>
                </a:solidFill>
                <a:latin typeface="Times New Roman"/>
                <a:ea typeface="Times New Roman"/>
                <a:cs typeface="Times New Roman"/>
                <a:sym typeface="Times New Roman"/>
              </a:rPr>
              <a:t>Functions as a phone as well as a PIM ─  phone diary, address book, task-list,  calculator, alarm, and calendar.</a:t>
            </a:r>
            <a:endParaRPr sz="3500">
              <a:solidFill>
                <a:schemeClr val="dk1"/>
              </a:solidFill>
              <a:latin typeface="Times New Roman"/>
              <a:ea typeface="Times New Roman"/>
              <a:cs typeface="Times New Roman"/>
              <a:sym typeface="Times New Roman"/>
            </a:endParaRPr>
          </a:p>
          <a:p>
            <a:pPr indent="-222250" lvl="0" marL="14003" marR="9803" rtl="0" algn="just">
              <a:lnSpc>
                <a:spcPct val="120971"/>
              </a:lnSpc>
              <a:spcBef>
                <a:spcPts val="132"/>
              </a:spcBef>
              <a:spcAft>
                <a:spcPts val="0"/>
              </a:spcAft>
              <a:buClr>
                <a:schemeClr val="dk1"/>
              </a:buClr>
              <a:buSzPts val="3500"/>
              <a:buFont typeface="Times New Roman"/>
              <a:buAutoNum type="arabicPeriod" startAt="4"/>
            </a:pPr>
            <a:r>
              <a:rPr lang="en-US" sz="3500">
                <a:solidFill>
                  <a:schemeClr val="dk1"/>
                </a:solidFill>
                <a:latin typeface="Times New Roman"/>
                <a:ea typeface="Times New Roman"/>
                <a:cs typeface="Times New Roman"/>
                <a:sym typeface="Times New Roman"/>
              </a:rPr>
              <a:t>Ability to send and receive SMS messages  of up to 160 characters.</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92"/>
          <p:cNvSpPr txBox="1"/>
          <p:nvPr/>
        </p:nvSpPr>
        <p:spPr>
          <a:xfrm>
            <a:off x="85432" y="37814"/>
            <a:ext cx="9901031" cy="5413055"/>
          </a:xfrm>
          <a:prstGeom prst="rect">
            <a:avLst/>
          </a:prstGeom>
          <a:noFill/>
          <a:ln>
            <a:noFill/>
          </a:ln>
        </p:spPr>
        <p:txBody>
          <a:bodyPr anchorCtr="0" anchor="t" bIns="0" lIns="0" spcFirstLastPara="1" rIns="0" wrap="square" tIns="14000">
            <a:spAutoFit/>
          </a:bodyPr>
          <a:lstStyle/>
          <a:p>
            <a:pPr indent="-372514" lvl="0" marL="386518" marR="5602" rtl="0" algn="just">
              <a:lnSpc>
                <a:spcPct val="99900"/>
              </a:lnSpc>
              <a:spcBef>
                <a:spcPts val="0"/>
              </a:spcBef>
              <a:spcAft>
                <a:spcPts val="0"/>
              </a:spcAft>
              <a:buClr>
                <a:schemeClr val="dk1"/>
              </a:buClr>
              <a:buSzPts val="3500"/>
              <a:buFont typeface="Times New Roman"/>
              <a:buAutoNum type="arabicPeriod" startAt="9"/>
            </a:pPr>
            <a:r>
              <a:rPr lang="en-US" sz="3500">
                <a:solidFill>
                  <a:schemeClr val="dk1"/>
                </a:solidFill>
                <a:latin typeface="Times New Roman"/>
                <a:ea typeface="Times New Roman"/>
                <a:cs typeface="Times New Roman"/>
                <a:sym typeface="Times New Roman"/>
              </a:rPr>
              <a:t>Ability to send and receive MMS (multi  media messaging service) messages for  transmission of digital images, video clips,  and animations.</a:t>
            </a:r>
            <a:endParaRPr sz="3500">
              <a:solidFill>
                <a:schemeClr val="dk1"/>
              </a:solidFill>
              <a:latin typeface="Times New Roman"/>
              <a:ea typeface="Times New Roman"/>
              <a:cs typeface="Times New Roman"/>
              <a:sym typeface="Times New Roman"/>
            </a:endParaRPr>
          </a:p>
          <a:p>
            <a:pPr indent="-714219" lvl="0" marL="728223" marR="621790" rtl="0" algn="l">
              <a:spcBef>
                <a:spcPts val="0"/>
              </a:spcBef>
              <a:spcAft>
                <a:spcPts val="0"/>
              </a:spcAft>
              <a:buClr>
                <a:schemeClr val="dk1"/>
              </a:buClr>
              <a:buSzPts val="3500"/>
              <a:buFont typeface="Times New Roman"/>
              <a:buAutoNum type="arabicPeriod" startAt="9"/>
            </a:pPr>
            <a:r>
              <a:rPr lang="en-US" sz="3500">
                <a:solidFill>
                  <a:schemeClr val="dk1"/>
                </a:solidFill>
                <a:latin typeface="Times New Roman"/>
                <a:ea typeface="Times New Roman"/>
                <a:cs typeface="Times New Roman"/>
                <a:sym typeface="Times New Roman"/>
              </a:rPr>
              <a:t>Provisions for games, e-commerce, and  e-ticketing.</a:t>
            </a:r>
            <a:endParaRPr sz="3500">
              <a:solidFill>
                <a:schemeClr val="dk1"/>
              </a:solidFill>
              <a:latin typeface="Times New Roman"/>
              <a:ea typeface="Times New Roman"/>
              <a:cs typeface="Times New Roman"/>
              <a:sym typeface="Times New Roman"/>
            </a:endParaRPr>
          </a:p>
          <a:p>
            <a:pPr indent="-714219" lvl="0" marL="728223" marR="428531" rtl="0" algn="l">
              <a:spcBef>
                <a:spcPts val="0"/>
              </a:spcBef>
              <a:spcAft>
                <a:spcPts val="0"/>
              </a:spcAft>
              <a:buClr>
                <a:schemeClr val="dk1"/>
              </a:buClr>
              <a:buSzPts val="3500"/>
              <a:buFont typeface="Times New Roman"/>
              <a:buAutoNum type="arabicPeriod" startAt="9"/>
            </a:pPr>
            <a:r>
              <a:rPr lang="en-US" sz="3500">
                <a:solidFill>
                  <a:schemeClr val="dk1"/>
                </a:solidFill>
                <a:latin typeface="Times New Roman"/>
                <a:ea typeface="Times New Roman"/>
                <a:cs typeface="Times New Roman"/>
                <a:sym typeface="Times New Roman"/>
              </a:rPr>
              <a:t>Bluetooth communication with PCs and  neighboring devices.</a:t>
            </a:r>
            <a:endParaRPr sz="3500">
              <a:solidFill>
                <a:schemeClr val="dk1"/>
              </a:solidFill>
              <a:latin typeface="Times New Roman"/>
              <a:ea typeface="Times New Roman"/>
              <a:cs typeface="Times New Roman"/>
              <a:sym typeface="Times New Roman"/>
            </a:endParaRPr>
          </a:p>
          <a:p>
            <a:pPr indent="-714219" lvl="0" marL="728223" marR="452337" rtl="0" algn="l">
              <a:lnSpc>
                <a:spcPct val="120971"/>
              </a:lnSpc>
              <a:spcBef>
                <a:spcPts val="132"/>
              </a:spcBef>
              <a:spcAft>
                <a:spcPts val="0"/>
              </a:spcAft>
              <a:buClr>
                <a:schemeClr val="dk1"/>
              </a:buClr>
              <a:buSzPts val="3500"/>
              <a:buFont typeface="Times New Roman"/>
              <a:buAutoNum type="arabicPeriod" startAt="9"/>
            </a:pPr>
            <a:r>
              <a:rPr lang="en-US" sz="3500">
                <a:solidFill>
                  <a:schemeClr val="dk1"/>
                </a:solidFill>
                <a:latin typeface="Times New Roman"/>
                <a:ea typeface="Times New Roman"/>
                <a:cs typeface="Times New Roman"/>
                <a:sym typeface="Times New Roman"/>
              </a:rPr>
              <a:t>Integration of location information, GPS  and maps.</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3"/>
          <p:cNvSpPr txBox="1"/>
          <p:nvPr/>
        </p:nvSpPr>
        <p:spPr>
          <a:xfrm>
            <a:off x="85432" y="37814"/>
            <a:ext cx="8304429"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rgbClr val="3333CC"/>
                </a:solidFill>
                <a:latin typeface="Times New Roman"/>
                <a:ea typeface="Times New Roman"/>
                <a:cs typeface="Times New Roman"/>
                <a:sym typeface="Times New Roman"/>
              </a:rPr>
              <a:t>Multimedia features in smart phones:</a:t>
            </a:r>
            <a:endParaRPr sz="3500">
              <a:solidFill>
                <a:schemeClr val="dk1"/>
              </a:solidFill>
              <a:latin typeface="Times New Roman"/>
              <a:ea typeface="Times New Roman"/>
              <a:cs typeface="Times New Roman"/>
              <a:sym typeface="Times New Roman"/>
            </a:endParaRPr>
          </a:p>
        </p:txBody>
      </p:sp>
      <p:sp>
        <p:nvSpPr>
          <p:cNvPr id="687" name="Google Shape;687;p93"/>
          <p:cNvSpPr txBox="1"/>
          <p:nvPr/>
        </p:nvSpPr>
        <p:spPr>
          <a:xfrm>
            <a:off x="85431" y="551807"/>
            <a:ext cx="705866" cy="565813"/>
          </a:xfrm>
          <a:prstGeom prst="rect">
            <a:avLst/>
          </a:prstGeom>
          <a:noFill/>
          <a:ln>
            <a:noFill/>
          </a:ln>
        </p:spPr>
        <p:txBody>
          <a:bodyPr anchorCtr="0" anchor="t" bIns="0" lIns="0" spcFirstLastPara="1" rIns="0" wrap="square" tIns="14000">
            <a:spAutoFit/>
          </a:bodyPr>
          <a:lstStyle/>
          <a:p>
            <a:pPr indent="-372514" lvl="0" marL="386518" marR="0" rtl="0" algn="l">
              <a:spcBef>
                <a:spcPts val="0"/>
              </a:spcBef>
              <a:spcAft>
                <a:spcPts val="0"/>
              </a:spcAft>
              <a:buClr>
                <a:schemeClr val="dk1"/>
              </a:buClr>
              <a:buSzPts val="5300"/>
              <a:buFont typeface="Arial"/>
              <a:buChar char="•"/>
            </a:pPr>
            <a:r>
              <a:rPr baseline="-25000" lang="en-US" sz="5300">
                <a:solidFill>
                  <a:schemeClr val="dk1"/>
                </a:solidFill>
                <a:latin typeface="Times New Roman"/>
                <a:ea typeface="Times New Roman"/>
                <a:cs typeface="Times New Roman"/>
                <a:sym typeface="Times New Roman"/>
              </a:rPr>
              <a:t>A</a:t>
            </a:r>
            <a:endParaRPr baseline="-25000" sz="5300">
              <a:solidFill>
                <a:schemeClr val="dk1"/>
              </a:solidFill>
              <a:latin typeface="Times New Roman"/>
              <a:ea typeface="Times New Roman"/>
              <a:cs typeface="Times New Roman"/>
              <a:sym typeface="Times New Roman"/>
            </a:endParaRPr>
          </a:p>
        </p:txBody>
      </p:sp>
      <p:sp>
        <p:nvSpPr>
          <p:cNvPr id="688" name="Google Shape;688;p93"/>
          <p:cNvSpPr txBox="1"/>
          <p:nvPr/>
        </p:nvSpPr>
        <p:spPr>
          <a:xfrm>
            <a:off x="1160174" y="575617"/>
            <a:ext cx="8826126"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smart	phone	also	offers	multimedia</a:t>
            </a:r>
            <a:endParaRPr sz="3500">
              <a:solidFill>
                <a:schemeClr val="dk1"/>
              </a:solidFill>
              <a:latin typeface="Times New Roman"/>
              <a:ea typeface="Times New Roman"/>
              <a:cs typeface="Times New Roman"/>
              <a:sym typeface="Times New Roman"/>
            </a:endParaRPr>
          </a:p>
        </p:txBody>
      </p:sp>
      <p:sp>
        <p:nvSpPr>
          <p:cNvPr id="689" name="Google Shape;689;p93"/>
          <p:cNvSpPr txBox="1"/>
          <p:nvPr/>
        </p:nvSpPr>
        <p:spPr>
          <a:xfrm>
            <a:off x="457973" y="1113420"/>
            <a:ext cx="9529191" cy="1110449"/>
          </a:xfrm>
          <a:prstGeom prst="rect">
            <a:avLst/>
          </a:prstGeom>
          <a:noFill/>
          <a:ln>
            <a:noFill/>
          </a:ln>
        </p:spPr>
        <p:txBody>
          <a:bodyPr anchorCtr="0" anchor="t" bIns="0" lIns="0" spcFirstLastPara="1" rIns="0" wrap="square" tIns="32900">
            <a:spAutoFit/>
          </a:bodyPr>
          <a:lstStyle/>
          <a:p>
            <a:pPr indent="0" lvl="0" marL="14003" marR="5602" rtl="0" algn="l">
              <a:lnSpc>
                <a:spcPct val="120628"/>
              </a:lnSpc>
              <a:spcBef>
                <a:spcPts val="0"/>
              </a:spcBef>
              <a:spcAft>
                <a:spcPts val="0"/>
              </a:spcAft>
              <a:buNone/>
            </a:pPr>
            <a:r>
              <a:rPr lang="en-US" sz="3500">
                <a:solidFill>
                  <a:schemeClr val="dk1"/>
                </a:solidFill>
                <a:latin typeface="Times New Roman"/>
                <a:ea typeface="Times New Roman"/>
                <a:cs typeface="Times New Roman"/>
                <a:sym typeface="Times New Roman"/>
              </a:rPr>
              <a:t>functionalities.	play MP3 format audio	and  MP4 format video files</a:t>
            </a:r>
            <a:endParaRPr sz="3500">
              <a:solidFill>
                <a:schemeClr val="dk1"/>
              </a:solidFill>
              <a:latin typeface="Times New Roman"/>
              <a:ea typeface="Times New Roman"/>
              <a:cs typeface="Times New Roman"/>
              <a:sym typeface="Times New Roman"/>
            </a:endParaRPr>
          </a:p>
        </p:txBody>
      </p:sp>
      <p:sp>
        <p:nvSpPr>
          <p:cNvPr id="690" name="Google Shape;690;p93"/>
          <p:cNvSpPr txBox="1"/>
          <p:nvPr/>
        </p:nvSpPr>
        <p:spPr>
          <a:xfrm>
            <a:off x="85432" y="2163816"/>
            <a:ext cx="185570"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a:t>
            </a:r>
            <a:endParaRPr sz="3500">
              <a:solidFill>
                <a:schemeClr val="dk1"/>
              </a:solidFill>
              <a:latin typeface="Arial"/>
              <a:ea typeface="Arial"/>
              <a:cs typeface="Arial"/>
              <a:sym typeface="Arial"/>
            </a:endParaRPr>
          </a:p>
        </p:txBody>
      </p:sp>
      <p:sp>
        <p:nvSpPr>
          <p:cNvPr id="691" name="Google Shape;691;p93"/>
          <p:cNvSpPr txBox="1"/>
          <p:nvPr/>
        </p:nvSpPr>
        <p:spPr>
          <a:xfrm>
            <a:off x="799700" y="2187625"/>
            <a:ext cx="9190263"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Some	phones	may	also	support	other</a:t>
            </a:r>
            <a:endParaRPr sz="3500">
              <a:solidFill>
                <a:schemeClr val="dk1"/>
              </a:solidFill>
              <a:latin typeface="Times New Roman"/>
              <a:ea typeface="Times New Roman"/>
              <a:cs typeface="Times New Roman"/>
              <a:sym typeface="Times New Roman"/>
            </a:endParaRPr>
          </a:p>
        </p:txBody>
      </p:sp>
      <p:sp>
        <p:nvSpPr>
          <p:cNvPr id="692" name="Google Shape;692;p93"/>
          <p:cNvSpPr txBox="1"/>
          <p:nvPr/>
        </p:nvSpPr>
        <p:spPr>
          <a:xfrm>
            <a:off x="457973" y="2725427"/>
            <a:ext cx="7137790"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formats such as WMA, AAC, etc.</a:t>
            </a:r>
            <a:endParaRPr sz="3500">
              <a:solidFill>
                <a:schemeClr val="dk1"/>
              </a:solidFill>
              <a:latin typeface="Times New Roman"/>
              <a:ea typeface="Times New Roman"/>
              <a:cs typeface="Times New Roman"/>
              <a:sym typeface="Times New Roman"/>
            </a:endParaRPr>
          </a:p>
        </p:txBody>
      </p:sp>
      <p:sp>
        <p:nvSpPr>
          <p:cNvPr id="693" name="Google Shape;693;p93"/>
          <p:cNvSpPr txBox="1"/>
          <p:nvPr/>
        </p:nvSpPr>
        <p:spPr>
          <a:xfrm>
            <a:off x="85432" y="3239420"/>
            <a:ext cx="185570"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a:t>
            </a:r>
            <a:endParaRPr sz="3500">
              <a:solidFill>
                <a:schemeClr val="dk1"/>
              </a:solidFill>
              <a:latin typeface="Arial"/>
              <a:ea typeface="Arial"/>
              <a:cs typeface="Arial"/>
              <a:sym typeface="Arial"/>
            </a:endParaRPr>
          </a:p>
        </p:txBody>
      </p:sp>
      <p:sp>
        <p:nvSpPr>
          <p:cNvPr id="694" name="Google Shape;694;p93"/>
          <p:cNvSpPr txBox="1"/>
          <p:nvPr/>
        </p:nvSpPr>
        <p:spPr>
          <a:xfrm>
            <a:off x="852922" y="3263230"/>
            <a:ext cx="9133542"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many	smart	phones	with	multimedia</a:t>
            </a:r>
            <a:endParaRPr sz="3500">
              <a:solidFill>
                <a:schemeClr val="dk1"/>
              </a:solidFill>
              <a:latin typeface="Times New Roman"/>
              <a:ea typeface="Times New Roman"/>
              <a:cs typeface="Times New Roman"/>
              <a:sym typeface="Times New Roman"/>
            </a:endParaRPr>
          </a:p>
        </p:txBody>
      </p:sp>
      <p:sp>
        <p:nvSpPr>
          <p:cNvPr id="695" name="Google Shape;695;p93"/>
          <p:cNvSpPr txBox="1"/>
          <p:nvPr/>
        </p:nvSpPr>
        <p:spPr>
          <a:xfrm>
            <a:off x="85431" y="3801031"/>
            <a:ext cx="9899631" cy="3258619"/>
          </a:xfrm>
          <a:prstGeom prst="rect">
            <a:avLst/>
          </a:prstGeom>
          <a:noFill/>
          <a:ln>
            <a:noFill/>
          </a:ln>
        </p:spPr>
        <p:txBody>
          <a:bodyPr anchorCtr="0" anchor="t" bIns="0" lIns="0" spcFirstLastPara="1" rIns="0" wrap="square" tIns="14000">
            <a:spAutoFit/>
          </a:bodyPr>
          <a:lstStyle/>
          <a:p>
            <a:pPr indent="0" lvl="0" marL="386518" marR="9103" rtl="0" algn="just">
              <a:spcBef>
                <a:spcPts val="0"/>
              </a:spcBef>
              <a:spcAft>
                <a:spcPts val="0"/>
              </a:spcAft>
              <a:buNone/>
            </a:pPr>
            <a:r>
              <a:rPr lang="en-US" sz="3500">
                <a:solidFill>
                  <a:schemeClr val="dk1"/>
                </a:solidFill>
                <a:latin typeface="Times New Roman"/>
                <a:ea typeface="Times New Roman"/>
                <a:cs typeface="Times New Roman"/>
                <a:sym typeface="Times New Roman"/>
              </a:rPr>
              <a:t>features include cameras for still pictures  and video recording.</a:t>
            </a:r>
            <a:endParaRPr sz="3500">
              <a:solidFill>
                <a:schemeClr val="dk1"/>
              </a:solidFill>
              <a:latin typeface="Times New Roman"/>
              <a:ea typeface="Times New Roman"/>
              <a:cs typeface="Times New Roman"/>
              <a:sym typeface="Times New Roman"/>
            </a:endParaRPr>
          </a:p>
          <a:p>
            <a:pPr indent="-372514" lvl="0" marL="386518" marR="5602" rtl="0" algn="just">
              <a:lnSpc>
                <a:spcPct val="120971"/>
              </a:lnSpc>
              <a:spcBef>
                <a:spcPts val="126"/>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Some phones are with multimedia features  include cameras for still pictures and video  recording. Some phones also offer picture  editing software.</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4"/>
          <p:cNvSpPr txBox="1"/>
          <p:nvPr/>
        </p:nvSpPr>
        <p:spPr>
          <a:xfrm>
            <a:off x="85432" y="37814"/>
            <a:ext cx="9906633" cy="3245795"/>
          </a:xfrm>
          <a:prstGeom prst="rect">
            <a:avLst/>
          </a:prstGeom>
          <a:noFill/>
          <a:ln>
            <a:noFill/>
          </a:ln>
        </p:spPr>
        <p:txBody>
          <a:bodyPr anchorCtr="0" anchor="t" bIns="0" lIns="0" spcFirstLastPara="1" rIns="0" wrap="square" tIns="14000">
            <a:spAutoFit/>
          </a:bodyPr>
          <a:lstStyle/>
          <a:p>
            <a:pPr indent="-215304" lvl="0" marL="14003" marR="5602" rtl="0" algn="just">
              <a:lnSpc>
                <a:spcPct val="99900"/>
              </a:lnSpc>
              <a:spcBef>
                <a:spcPts val="0"/>
              </a:spcBef>
              <a:spcAft>
                <a:spcPts val="0"/>
              </a:spcAft>
              <a:buClr>
                <a:schemeClr val="dk1"/>
              </a:buClr>
              <a:buSzPts val="3391"/>
              <a:buFont typeface="Arial"/>
              <a:buChar char="•"/>
            </a:pPr>
            <a:r>
              <a:rPr lang="en-US" sz="3500">
                <a:solidFill>
                  <a:schemeClr val="dk1"/>
                </a:solidFill>
                <a:latin typeface="Times New Roman"/>
                <a:ea typeface="Times New Roman"/>
                <a:cs typeface="Times New Roman"/>
                <a:sym typeface="Times New Roman"/>
              </a:rPr>
              <a:t>It is also Possible to watch TV on a mobile  phone using EDGE/EGPRS (3G)  connectivity. Many mobile service providers  link up with various TV channels enable  users to enjoy mobile TV on the LCD screens  of their cell phones.</a:t>
            </a:r>
            <a:endParaRPr sz="3500">
              <a:solidFill>
                <a:schemeClr val="dk1"/>
              </a:solidFill>
              <a:latin typeface="Times New Roman"/>
              <a:ea typeface="Times New Roman"/>
              <a:cs typeface="Times New Roman"/>
              <a:sym typeface="Times New Roman"/>
            </a:endParaRPr>
          </a:p>
        </p:txBody>
      </p:sp>
      <p:sp>
        <p:nvSpPr>
          <p:cNvPr id="701" name="Google Shape;701;p94"/>
          <p:cNvSpPr txBox="1"/>
          <p:nvPr/>
        </p:nvSpPr>
        <p:spPr>
          <a:xfrm>
            <a:off x="85432" y="3239420"/>
            <a:ext cx="185570"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a:t>
            </a:r>
            <a:endParaRPr sz="3500">
              <a:solidFill>
                <a:schemeClr val="dk1"/>
              </a:solidFill>
              <a:latin typeface="Arial"/>
              <a:ea typeface="Arial"/>
              <a:cs typeface="Arial"/>
              <a:sym typeface="Arial"/>
            </a:endParaRPr>
          </a:p>
        </p:txBody>
      </p:sp>
      <p:sp>
        <p:nvSpPr>
          <p:cNvPr id="702" name="Google Shape;702;p94"/>
          <p:cNvSpPr txBox="1"/>
          <p:nvPr/>
        </p:nvSpPr>
        <p:spPr>
          <a:xfrm>
            <a:off x="1043393" y="3263230"/>
            <a:ext cx="8945171"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Another	popular	applications	of</a:t>
            </a:r>
            <a:endParaRPr sz="3500">
              <a:solidFill>
                <a:schemeClr val="dk1"/>
              </a:solidFill>
              <a:latin typeface="Times New Roman"/>
              <a:ea typeface="Times New Roman"/>
              <a:cs typeface="Times New Roman"/>
              <a:sym typeface="Times New Roman"/>
            </a:endParaRPr>
          </a:p>
        </p:txBody>
      </p:sp>
      <p:sp>
        <p:nvSpPr>
          <p:cNvPr id="703" name="Google Shape;703;p94"/>
          <p:cNvSpPr txBox="1"/>
          <p:nvPr/>
        </p:nvSpPr>
        <p:spPr>
          <a:xfrm>
            <a:off x="85432" y="3801031"/>
            <a:ext cx="9901031" cy="3245795"/>
          </a:xfrm>
          <a:prstGeom prst="rect">
            <a:avLst/>
          </a:prstGeom>
          <a:noFill/>
          <a:ln>
            <a:noFill/>
          </a:ln>
        </p:spPr>
        <p:txBody>
          <a:bodyPr anchorCtr="0" anchor="t" bIns="0" lIns="0" spcFirstLastPara="1" rIns="0" wrap="square" tIns="14000">
            <a:spAutoFit/>
          </a:bodyPr>
          <a:lstStyle/>
          <a:p>
            <a:pPr indent="0" lvl="0" marL="14003" marR="5602" rtl="0" algn="just">
              <a:spcBef>
                <a:spcPts val="0"/>
              </a:spcBef>
              <a:spcAft>
                <a:spcPts val="0"/>
              </a:spcAft>
              <a:buNone/>
            </a:pPr>
            <a:r>
              <a:rPr lang="en-US" sz="3500">
                <a:solidFill>
                  <a:schemeClr val="dk1"/>
                </a:solidFill>
                <a:latin typeface="Times New Roman"/>
                <a:ea typeface="Times New Roman"/>
                <a:cs typeface="Times New Roman"/>
                <a:sym typeface="Times New Roman"/>
              </a:rPr>
              <a:t>multimedia phones is gaming. Some phones  are designed with special hardware and  software components in order to supports  better gaming experience for the user with  enhanced graphics and faster interactions  among the players.</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5"/>
          <p:cNvSpPr txBox="1"/>
          <p:nvPr/>
        </p:nvSpPr>
        <p:spPr>
          <a:xfrm>
            <a:off x="85431" y="0"/>
            <a:ext cx="9900331" cy="7013770"/>
          </a:xfrm>
          <a:prstGeom prst="rect">
            <a:avLst/>
          </a:prstGeom>
          <a:noFill/>
          <a:ln>
            <a:noFill/>
          </a:ln>
        </p:spPr>
        <p:txBody>
          <a:bodyPr anchorCtr="0" anchor="t" bIns="0" lIns="0" spcFirstLastPara="1" rIns="0" wrap="square" tIns="126025">
            <a:spAutoFit/>
          </a:bodyPr>
          <a:lstStyle/>
          <a:p>
            <a:pPr indent="0" lvl="0" marL="14003" marR="0" rtl="0" algn="just">
              <a:spcBef>
                <a:spcPts val="0"/>
              </a:spcBef>
              <a:spcAft>
                <a:spcPts val="0"/>
              </a:spcAft>
              <a:buNone/>
            </a:pPr>
            <a:r>
              <a:rPr lang="en-US" sz="3500">
                <a:solidFill>
                  <a:srgbClr val="3333CC"/>
                </a:solidFill>
                <a:latin typeface="Times New Roman"/>
                <a:ea typeface="Times New Roman"/>
                <a:cs typeface="Times New Roman"/>
                <a:sym typeface="Times New Roman"/>
              </a:rPr>
              <a:t>Digital music players:</a:t>
            </a:r>
            <a:endParaRPr sz="3500">
              <a:solidFill>
                <a:schemeClr val="dk1"/>
              </a:solidFill>
              <a:latin typeface="Times New Roman"/>
              <a:ea typeface="Times New Roman"/>
              <a:cs typeface="Times New Roman"/>
              <a:sym typeface="Times New Roman"/>
            </a:endParaRPr>
          </a:p>
          <a:p>
            <a:pPr indent="-372514" lvl="0" marL="386518" marR="5602" rtl="0" algn="just">
              <a:lnSpc>
                <a:spcPct val="120628"/>
              </a:lnSpc>
              <a:spcBef>
                <a:spcPts val="1031"/>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Mobile computing encompass wide range  of applications include entertainment.</a:t>
            </a:r>
            <a:endParaRPr sz="3500">
              <a:solidFill>
                <a:schemeClr val="dk1"/>
              </a:solidFill>
              <a:latin typeface="Times New Roman"/>
              <a:ea typeface="Times New Roman"/>
              <a:cs typeface="Times New Roman"/>
              <a:sym typeface="Times New Roman"/>
            </a:endParaRPr>
          </a:p>
          <a:p>
            <a:pPr indent="-372514" lvl="0" marL="386518" marR="6302" rtl="0" algn="just">
              <a:spcBef>
                <a:spcPts val="744"/>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Digital music players have revolutionized  the way people listen music. These players  include software that encode music format  such as MP3, WMA, Real media etc.</a:t>
            </a:r>
            <a:endParaRPr sz="3500">
              <a:solidFill>
                <a:schemeClr val="dk1"/>
              </a:solidFill>
              <a:latin typeface="Times New Roman"/>
              <a:ea typeface="Times New Roman"/>
              <a:cs typeface="Times New Roman"/>
              <a:sym typeface="Times New Roman"/>
            </a:endParaRPr>
          </a:p>
          <a:p>
            <a:pPr indent="-372514" lvl="0" marL="386518" marR="6302" rtl="0" algn="just">
              <a:spcBef>
                <a:spcPts val="871"/>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Digital music players includes media  playing hardware that play an variety of  digital media file formats.</a:t>
            </a:r>
            <a:endParaRPr sz="3500">
              <a:solidFill>
                <a:schemeClr val="dk1"/>
              </a:solidFill>
              <a:latin typeface="Times New Roman"/>
              <a:ea typeface="Times New Roman"/>
              <a:cs typeface="Times New Roman"/>
              <a:sym typeface="Times New Roman"/>
            </a:endParaRPr>
          </a:p>
          <a:p>
            <a:pPr indent="-372514" lvl="0" marL="386518" marR="6302" rtl="0" algn="just">
              <a:spcBef>
                <a:spcPts val="882"/>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capacity of music player may vary  from 128 MB to 80 GB</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5"/>
          <p:cNvSpPr txBox="1"/>
          <p:nvPr>
            <p:ph type="title"/>
          </p:nvPr>
        </p:nvSpPr>
        <p:spPr>
          <a:xfrm>
            <a:off x="85433" y="37815"/>
            <a:ext cx="9901031" cy="1799244"/>
          </a:xfrm>
          <a:prstGeom prst="rect">
            <a:avLst/>
          </a:prstGeom>
          <a:noFill/>
          <a:ln>
            <a:noFill/>
          </a:ln>
        </p:spPr>
        <p:txBody>
          <a:bodyPr anchorCtr="0" anchor="t" bIns="0" lIns="0" spcFirstLastPara="1" rIns="0" wrap="square" tIns="14000">
            <a:spAutoFit/>
          </a:bodyPr>
          <a:lstStyle/>
          <a:p>
            <a:pPr indent="-372488" lvl="0" marL="386491" marR="5602" rtl="0" algn="just">
              <a:spcBef>
                <a:spcPts val="0"/>
              </a:spcBef>
              <a:spcAft>
                <a:spcPts val="0"/>
              </a:spcAft>
              <a:buNone/>
            </a:pPr>
            <a:r>
              <a:rPr lang="en-US" sz="3600">
                <a:solidFill>
                  <a:srgbClr val="000000"/>
                </a:solidFill>
                <a:latin typeface="Times New Roman"/>
                <a:ea typeface="Times New Roman"/>
                <a:cs typeface="Times New Roman"/>
                <a:sym typeface="Times New Roman"/>
              </a:rPr>
              <a:t>iv)</a:t>
            </a:r>
            <a:r>
              <a:rPr lang="en-US">
                <a:solidFill>
                  <a:srgbClr val="000000"/>
                </a:solidFill>
                <a:latin typeface="Times New Roman"/>
                <a:ea typeface="Times New Roman"/>
                <a:cs typeface="Times New Roman"/>
                <a:sym typeface="Times New Roman"/>
              </a:rPr>
              <a:t> </a:t>
            </a:r>
            <a:r>
              <a:rPr lang="en-US" sz="2800">
                <a:solidFill>
                  <a:srgbClr val="000000"/>
                </a:solidFill>
                <a:latin typeface="Calibri"/>
                <a:ea typeface="Calibri"/>
                <a:cs typeface="Calibri"/>
                <a:sym typeface="Calibri"/>
              </a:rPr>
              <a:t>According to the </a:t>
            </a:r>
            <a:r>
              <a:rPr b="1" lang="en-US" sz="2800">
                <a:solidFill>
                  <a:srgbClr val="000000"/>
                </a:solidFill>
                <a:latin typeface="Calibri"/>
                <a:ea typeface="Calibri"/>
                <a:cs typeface="Calibri"/>
                <a:sym typeface="Calibri"/>
              </a:rPr>
              <a:t>data transmission</a:t>
            </a:r>
            <a:r>
              <a:rPr lang="en-US" sz="2800">
                <a:solidFill>
                  <a:srgbClr val="000000"/>
                </a:solidFill>
                <a:latin typeface="Calibri"/>
                <a:ea typeface="Calibri"/>
                <a:cs typeface="Calibri"/>
                <a:sym typeface="Calibri"/>
              </a:rPr>
              <a:t> v)  According to the </a:t>
            </a:r>
            <a:r>
              <a:rPr b="1" lang="en-US" sz="2800">
                <a:solidFill>
                  <a:srgbClr val="000000"/>
                </a:solidFill>
                <a:latin typeface="Calibri"/>
                <a:ea typeface="Calibri"/>
                <a:cs typeface="Calibri"/>
                <a:sym typeface="Calibri"/>
              </a:rPr>
              <a:t>routing</a:t>
            </a:r>
            <a:r>
              <a:rPr lang="en-US" sz="2800">
                <a:solidFill>
                  <a:srgbClr val="000000"/>
                </a:solidFill>
                <a:latin typeface="Calibri"/>
                <a:ea typeface="Calibri"/>
                <a:cs typeface="Calibri"/>
                <a:sym typeface="Calibri"/>
              </a:rPr>
              <a:t> vi) According to  the </a:t>
            </a:r>
            <a:r>
              <a:rPr b="1" lang="en-US" sz="2800">
                <a:solidFill>
                  <a:srgbClr val="000000"/>
                </a:solidFill>
                <a:latin typeface="Calibri"/>
                <a:ea typeface="Calibri"/>
                <a:cs typeface="Calibri"/>
                <a:sym typeface="Calibri"/>
              </a:rPr>
              <a:t>physical media</a:t>
            </a:r>
            <a:r>
              <a:rPr lang="en-US" sz="2800">
                <a:solidFill>
                  <a:srgbClr val="000000"/>
                </a:solidFill>
                <a:latin typeface="Calibri"/>
                <a:ea typeface="Calibri"/>
                <a:cs typeface="Calibri"/>
                <a:sym typeface="Calibri"/>
              </a:rPr>
              <a:t> etc..</a:t>
            </a:r>
            <a:endParaRPr sz="2800">
              <a:latin typeface="Calibri"/>
              <a:ea typeface="Calibri"/>
              <a:cs typeface="Calibri"/>
              <a:sym typeface="Calibri"/>
            </a:endParaRPr>
          </a:p>
        </p:txBody>
      </p:sp>
      <p:sp>
        <p:nvSpPr>
          <p:cNvPr id="140" name="Google Shape;140;p15"/>
          <p:cNvSpPr txBox="1"/>
          <p:nvPr/>
        </p:nvSpPr>
        <p:spPr>
          <a:xfrm>
            <a:off x="85431" y="2081185"/>
            <a:ext cx="9902432" cy="5515646"/>
          </a:xfrm>
          <a:prstGeom prst="rect">
            <a:avLst/>
          </a:prstGeom>
          <a:noFill/>
          <a:ln>
            <a:noFill/>
          </a:ln>
        </p:spPr>
        <p:txBody>
          <a:bodyPr anchorCtr="0" anchor="t" bIns="0" lIns="0" spcFirstLastPara="1" rIns="0" wrap="square" tIns="14000">
            <a:spAutoFit/>
          </a:bodyPr>
          <a:lstStyle/>
          <a:p>
            <a:pPr indent="-372488" lvl="0" marL="386491" marR="9802" rtl="0" algn="just">
              <a:spcBef>
                <a:spcPts val="0"/>
              </a:spcBef>
              <a:spcAft>
                <a:spcPts val="0"/>
              </a:spcAft>
              <a:buNone/>
            </a:pPr>
            <a:r>
              <a:rPr lang="en-US" sz="3500">
                <a:solidFill>
                  <a:schemeClr val="dk1"/>
                </a:solidFill>
                <a:latin typeface="Times New Roman"/>
                <a:ea typeface="Times New Roman"/>
                <a:cs typeface="Times New Roman"/>
                <a:sym typeface="Times New Roman"/>
              </a:rPr>
              <a:t>Now we discuss about </a:t>
            </a:r>
            <a:r>
              <a:rPr b="1" lang="en-US" sz="3500">
                <a:solidFill>
                  <a:schemeClr val="dk1"/>
                </a:solidFill>
                <a:latin typeface="Times New Roman"/>
                <a:ea typeface="Times New Roman"/>
                <a:cs typeface="Times New Roman"/>
                <a:sym typeface="Times New Roman"/>
              </a:rPr>
              <a:t>mobility-</a:t>
            </a:r>
            <a:r>
              <a:rPr lang="en-US" sz="3500">
                <a:solidFill>
                  <a:schemeClr val="dk1"/>
                </a:solidFill>
                <a:latin typeface="Times New Roman"/>
                <a:ea typeface="Times New Roman"/>
                <a:cs typeface="Times New Roman"/>
                <a:sym typeface="Times New Roman"/>
              </a:rPr>
              <a:t> Today the  most of the computing devices are </a:t>
            </a:r>
            <a:r>
              <a:rPr b="1" lang="en-US" sz="3500">
                <a:solidFill>
                  <a:schemeClr val="dk1"/>
                </a:solidFill>
                <a:latin typeface="Times New Roman"/>
                <a:ea typeface="Times New Roman"/>
                <a:cs typeface="Times New Roman"/>
                <a:sym typeface="Times New Roman"/>
              </a:rPr>
              <a:t>portable</a:t>
            </a:r>
            <a:r>
              <a:rPr lang="en-US" sz="3500">
                <a:solidFill>
                  <a:schemeClr val="dk1"/>
                </a:solidFill>
                <a:latin typeface="Times New Roman"/>
                <a:ea typeface="Times New Roman"/>
                <a:cs typeface="Times New Roman"/>
                <a:sym typeface="Times New Roman"/>
              </a:rPr>
              <a:t>  that is we can easily carry the devices from  one place to another place.</a:t>
            </a:r>
            <a:endParaRPr sz="3500">
              <a:solidFill>
                <a:schemeClr val="dk1"/>
              </a:solidFill>
              <a:latin typeface="Times New Roman"/>
              <a:ea typeface="Times New Roman"/>
              <a:cs typeface="Times New Roman"/>
              <a:sym typeface="Times New Roman"/>
            </a:endParaRPr>
          </a:p>
          <a:p>
            <a:pPr indent="-372488" lvl="0" marL="386491" marR="5602" rtl="0" algn="just">
              <a:lnSpc>
                <a:spcPct val="99900"/>
              </a:lnSpc>
              <a:spcBef>
                <a:spcPts val="871"/>
              </a:spcBef>
              <a:spcAft>
                <a:spcPts val="0"/>
              </a:spcAft>
              <a:buNone/>
            </a:pPr>
            <a:r>
              <a:rPr lang="en-US" sz="3500">
                <a:solidFill>
                  <a:schemeClr val="dk1"/>
                </a:solidFill>
                <a:latin typeface="Times New Roman"/>
                <a:ea typeface="Times New Roman"/>
                <a:cs typeface="Times New Roman"/>
                <a:sym typeface="Times New Roman"/>
              </a:rPr>
              <a:t>The characteristic of device portability leads  to the mobility. It means ability to move.  </a:t>
            </a:r>
            <a:r>
              <a:rPr b="1" lang="en-US" sz="3500">
                <a:solidFill>
                  <a:schemeClr val="dk1"/>
                </a:solidFill>
                <a:latin typeface="Times New Roman"/>
                <a:ea typeface="Times New Roman"/>
                <a:cs typeface="Times New Roman"/>
                <a:sym typeface="Times New Roman"/>
              </a:rPr>
              <a:t>The mobile computing means ‘the  computing systems that may easily moved  while they are being perform some  task’(computation)</a:t>
            </a:r>
            <a:endParaRPr b="1" sz="3500">
              <a:solidFill>
                <a:schemeClr val="dk1"/>
              </a:solidFill>
              <a:latin typeface="Times New Roman"/>
              <a:ea typeface="Times New Roman"/>
              <a:cs typeface="Times New Roman"/>
              <a:sym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96"/>
          <p:cNvSpPr txBox="1"/>
          <p:nvPr/>
        </p:nvSpPr>
        <p:spPr>
          <a:xfrm>
            <a:off x="85431" y="37814"/>
            <a:ext cx="9901731" cy="6246616"/>
          </a:xfrm>
          <a:prstGeom prst="rect">
            <a:avLst/>
          </a:prstGeom>
          <a:noFill/>
          <a:ln>
            <a:noFill/>
          </a:ln>
        </p:spPr>
        <p:txBody>
          <a:bodyPr anchorCtr="0" anchor="t" bIns="0" lIns="0" spcFirstLastPara="1" rIns="0" wrap="square" tIns="14000">
            <a:spAutoFit/>
          </a:bodyPr>
          <a:lstStyle/>
          <a:p>
            <a:pPr indent="-372514" lvl="0" marL="386518" marR="5602" rtl="0" algn="just">
              <a:lnSpc>
                <a:spcPct val="99900"/>
              </a:lnSpc>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Some flash memory stick based players  can store 15,000 songs or more. Most flash  based players can serve as a storage  devices.</a:t>
            </a:r>
            <a:endParaRPr sz="3500">
              <a:solidFill>
                <a:schemeClr val="dk1"/>
              </a:solidFill>
              <a:latin typeface="Times New Roman"/>
              <a:ea typeface="Times New Roman"/>
              <a:cs typeface="Times New Roman"/>
              <a:sym typeface="Times New Roman"/>
            </a:endParaRPr>
          </a:p>
          <a:p>
            <a:pPr indent="-372514" lvl="0" marL="386518" marR="11203" rtl="0" algn="just">
              <a:spcBef>
                <a:spcPts val="882"/>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Now a days media players enable video as  well audio playback.</a:t>
            </a:r>
            <a:endParaRPr sz="3500">
              <a:solidFill>
                <a:schemeClr val="dk1"/>
              </a:solidFill>
              <a:latin typeface="Times New Roman"/>
              <a:ea typeface="Times New Roman"/>
              <a:cs typeface="Times New Roman"/>
              <a:sym typeface="Times New Roman"/>
            </a:endParaRPr>
          </a:p>
          <a:p>
            <a:pPr indent="0" lvl="0" marL="14003" marR="0" rtl="0" algn="just">
              <a:spcBef>
                <a:spcPts val="882"/>
              </a:spcBef>
              <a:spcAft>
                <a:spcPts val="0"/>
              </a:spcAft>
              <a:buNone/>
            </a:pPr>
            <a:r>
              <a:rPr lang="en-US" sz="3500">
                <a:solidFill>
                  <a:srgbClr val="3333CC"/>
                </a:solidFill>
                <a:latin typeface="Times New Roman"/>
                <a:ea typeface="Times New Roman"/>
                <a:cs typeface="Times New Roman"/>
                <a:sym typeface="Times New Roman"/>
              </a:rPr>
              <a:t>Bluetooth and Wi-Fi:</a:t>
            </a:r>
            <a:endParaRPr sz="3500">
              <a:solidFill>
                <a:schemeClr val="dk1"/>
              </a:solidFill>
              <a:latin typeface="Times New Roman"/>
              <a:ea typeface="Times New Roman"/>
              <a:cs typeface="Times New Roman"/>
              <a:sym typeface="Times New Roman"/>
            </a:endParaRPr>
          </a:p>
          <a:p>
            <a:pPr indent="-372514" lvl="0" marL="386518" marR="8403" rtl="0" algn="just">
              <a:spcBef>
                <a:spcPts val="871"/>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Bluetooth was invented by the Ericsson in  1994. it provide communication as a serial  COM port emulator and is an alternative to  RS-232 data cables.</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97"/>
          <p:cNvSpPr txBox="1"/>
          <p:nvPr/>
        </p:nvSpPr>
        <p:spPr>
          <a:xfrm>
            <a:off x="85431" y="37814"/>
            <a:ext cx="9902432" cy="6041432"/>
          </a:xfrm>
          <a:prstGeom prst="rect">
            <a:avLst/>
          </a:prstGeom>
          <a:noFill/>
          <a:ln>
            <a:noFill/>
          </a:ln>
        </p:spPr>
        <p:txBody>
          <a:bodyPr anchorCtr="0" anchor="t" bIns="0" lIns="0" spcFirstLastPara="1" rIns="0" wrap="square" tIns="14000">
            <a:spAutoFit/>
          </a:bodyPr>
          <a:lstStyle/>
          <a:p>
            <a:pPr indent="-372514" lvl="0" marL="386518" marR="7702" rtl="0" algn="just">
              <a:lnSpc>
                <a:spcPct val="99900"/>
              </a:lnSpc>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Bluetooth network is a self configuring  network, it creates Personal Area Networks  (PANs). It transfers the data with high level  of security it able to has eight networked  devices in one picocell. ( A picocell has  10m distance).</a:t>
            </a:r>
            <a:endParaRPr sz="3500">
              <a:solidFill>
                <a:schemeClr val="dk1"/>
              </a:solidFill>
              <a:latin typeface="Times New Roman"/>
              <a:ea typeface="Times New Roman"/>
              <a:cs typeface="Times New Roman"/>
              <a:sym typeface="Times New Roman"/>
            </a:endParaRPr>
          </a:p>
          <a:p>
            <a:pPr indent="-372514" lvl="0" marL="386518" marR="5602" rtl="0" algn="just">
              <a:spcBef>
                <a:spcPts val="882"/>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Bluetooth is accepted as open wireless  technology by IEEE for exchanging the  data over short distances. It uses short  wavelength radio transmissions in fixed as  well as in mobile devices.</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98"/>
          <p:cNvSpPr txBox="1"/>
          <p:nvPr/>
        </p:nvSpPr>
        <p:spPr>
          <a:xfrm>
            <a:off x="85431" y="37814"/>
            <a:ext cx="9900331" cy="1629968"/>
          </a:xfrm>
          <a:prstGeom prst="rect">
            <a:avLst/>
          </a:prstGeom>
          <a:noFill/>
          <a:ln>
            <a:noFill/>
          </a:ln>
        </p:spPr>
        <p:txBody>
          <a:bodyPr anchorCtr="0" anchor="t" bIns="0" lIns="0" spcFirstLastPara="1" rIns="0" wrap="square" tIns="14000">
            <a:spAutoFit/>
          </a:bodyPr>
          <a:lstStyle/>
          <a:p>
            <a:pPr indent="-372514" lvl="0" marL="386518" marR="5602" rtl="0" algn="just">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Wi-Fi 802.11b and 802.11n supports data  transfer of 54 Mbps, 2.4 GHz and 600 MHz  respectively.</a:t>
            </a:r>
            <a:endParaRPr sz="3500">
              <a:solidFill>
                <a:schemeClr val="dk1"/>
              </a:solidFill>
              <a:latin typeface="Times New Roman"/>
              <a:ea typeface="Times New Roman"/>
              <a:cs typeface="Times New Roman"/>
              <a:sym typeface="Times New Roman"/>
            </a:endParaRPr>
          </a:p>
        </p:txBody>
      </p:sp>
      <p:sp>
        <p:nvSpPr>
          <p:cNvPr id="724" name="Google Shape;724;p98"/>
          <p:cNvSpPr txBox="1"/>
          <p:nvPr/>
        </p:nvSpPr>
        <p:spPr>
          <a:xfrm>
            <a:off x="2741972" y="1761863"/>
            <a:ext cx="2750637"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uses	DSSS</a:t>
            </a:r>
            <a:endParaRPr sz="3500">
              <a:solidFill>
                <a:schemeClr val="dk1"/>
              </a:solidFill>
              <a:latin typeface="Times New Roman"/>
              <a:ea typeface="Times New Roman"/>
              <a:cs typeface="Times New Roman"/>
              <a:sym typeface="Times New Roman"/>
            </a:endParaRPr>
          </a:p>
        </p:txBody>
      </p:sp>
      <p:sp>
        <p:nvSpPr>
          <p:cNvPr id="725" name="Google Shape;725;p98"/>
          <p:cNvSpPr txBox="1"/>
          <p:nvPr/>
        </p:nvSpPr>
        <p:spPr>
          <a:xfrm>
            <a:off x="2588137" y="2299667"/>
            <a:ext cx="2565067"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Spectrum)/</a:t>
            </a:r>
            <a:endParaRPr sz="3500">
              <a:solidFill>
                <a:schemeClr val="dk1"/>
              </a:solidFill>
              <a:latin typeface="Times New Roman"/>
              <a:ea typeface="Times New Roman"/>
              <a:cs typeface="Times New Roman"/>
              <a:sym typeface="Times New Roman"/>
            </a:endParaRPr>
          </a:p>
        </p:txBody>
      </p:sp>
      <p:sp>
        <p:nvSpPr>
          <p:cNvPr id="726" name="Google Shape;726;p98"/>
          <p:cNvSpPr txBox="1"/>
          <p:nvPr/>
        </p:nvSpPr>
        <p:spPr>
          <a:xfrm>
            <a:off x="5711179" y="1761863"/>
            <a:ext cx="1712145" cy="1091359"/>
          </a:xfrm>
          <a:prstGeom prst="rect">
            <a:avLst/>
          </a:prstGeom>
          <a:noFill/>
          <a:ln>
            <a:noFill/>
          </a:ln>
        </p:spPr>
        <p:txBody>
          <a:bodyPr anchorCtr="0" anchor="t" bIns="0" lIns="0" spcFirstLastPara="1" rIns="0" wrap="square" tIns="14000">
            <a:spAutoFit/>
          </a:bodyPr>
          <a:lstStyle/>
          <a:p>
            <a:pPr indent="221268" lvl="0" marL="14003" marR="5602" rtl="0" algn="l">
              <a:spcBef>
                <a:spcPts val="0"/>
              </a:spcBef>
              <a:spcAft>
                <a:spcPts val="0"/>
              </a:spcAft>
              <a:buNone/>
            </a:pPr>
            <a:r>
              <a:rPr lang="en-US" sz="3500">
                <a:solidFill>
                  <a:schemeClr val="dk1"/>
                </a:solidFill>
                <a:latin typeface="Times New Roman"/>
                <a:ea typeface="Times New Roman"/>
                <a:cs typeface="Times New Roman"/>
                <a:sym typeface="Times New Roman"/>
              </a:rPr>
              <a:t>(Direct  FHSS</a:t>
            </a:r>
            <a:endParaRPr sz="3500">
              <a:solidFill>
                <a:schemeClr val="dk1"/>
              </a:solidFill>
              <a:latin typeface="Times New Roman"/>
              <a:ea typeface="Times New Roman"/>
              <a:cs typeface="Times New Roman"/>
              <a:sym typeface="Times New Roman"/>
            </a:endParaRPr>
          </a:p>
        </p:txBody>
      </p:sp>
      <p:sp>
        <p:nvSpPr>
          <p:cNvPr id="727" name="Google Shape;727;p98"/>
          <p:cNvSpPr txBox="1"/>
          <p:nvPr/>
        </p:nvSpPr>
        <p:spPr>
          <a:xfrm>
            <a:off x="7535974" y="1761863"/>
            <a:ext cx="2451624" cy="1091359"/>
          </a:xfrm>
          <a:prstGeom prst="rect">
            <a:avLst/>
          </a:prstGeom>
          <a:noFill/>
          <a:ln>
            <a:noFill/>
          </a:ln>
        </p:spPr>
        <p:txBody>
          <a:bodyPr anchorCtr="0" anchor="t" bIns="0" lIns="0" spcFirstLastPara="1" rIns="0" wrap="square" tIns="14000">
            <a:spAutoFit/>
          </a:bodyPr>
          <a:lstStyle/>
          <a:p>
            <a:pPr indent="327700" lvl="0" marL="14003" marR="5602" rtl="0" algn="l">
              <a:spcBef>
                <a:spcPts val="0"/>
              </a:spcBef>
              <a:spcAft>
                <a:spcPts val="0"/>
              </a:spcAft>
              <a:buNone/>
            </a:pPr>
            <a:r>
              <a:rPr lang="en-US" sz="3500">
                <a:solidFill>
                  <a:schemeClr val="dk1"/>
                </a:solidFill>
                <a:latin typeface="Times New Roman"/>
                <a:ea typeface="Times New Roman"/>
                <a:cs typeface="Times New Roman"/>
                <a:sym typeface="Times New Roman"/>
              </a:rPr>
              <a:t>Sequence  (Frequency</a:t>
            </a:r>
            <a:endParaRPr sz="3500">
              <a:solidFill>
                <a:schemeClr val="dk1"/>
              </a:solidFill>
              <a:latin typeface="Times New Roman"/>
              <a:ea typeface="Times New Roman"/>
              <a:cs typeface="Times New Roman"/>
              <a:sym typeface="Times New Roman"/>
            </a:endParaRPr>
          </a:p>
        </p:txBody>
      </p:sp>
      <p:sp>
        <p:nvSpPr>
          <p:cNvPr id="728" name="Google Shape;728;p98"/>
          <p:cNvSpPr txBox="1"/>
          <p:nvPr/>
        </p:nvSpPr>
        <p:spPr>
          <a:xfrm>
            <a:off x="85431" y="1761863"/>
            <a:ext cx="2214234" cy="1629968"/>
          </a:xfrm>
          <a:prstGeom prst="rect">
            <a:avLst/>
          </a:prstGeom>
          <a:noFill/>
          <a:ln>
            <a:noFill/>
          </a:ln>
        </p:spPr>
        <p:txBody>
          <a:bodyPr anchorCtr="0" anchor="t" bIns="0" lIns="0" spcFirstLastPara="1" rIns="0" wrap="square" tIns="14000">
            <a:spAutoFit/>
          </a:bodyPr>
          <a:lstStyle/>
          <a:p>
            <a:pPr indent="-371814" lvl="0" marL="371814" marR="0" rtl="0" algn="l">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802.11b</a:t>
            </a:r>
            <a:endParaRPr sz="3500">
              <a:solidFill>
                <a:schemeClr val="dk1"/>
              </a:solidFill>
              <a:latin typeface="Times New Roman"/>
              <a:ea typeface="Times New Roman"/>
              <a:cs typeface="Times New Roman"/>
              <a:sym typeface="Times New Roman"/>
            </a:endParaRPr>
          </a:p>
          <a:p>
            <a:pPr indent="-17505" lvl="0" marL="386518" marR="257678" rtl="0" algn="ctr">
              <a:spcBef>
                <a:spcPts val="0"/>
              </a:spcBef>
              <a:spcAft>
                <a:spcPts val="0"/>
              </a:spcAft>
              <a:buNone/>
            </a:pPr>
            <a:r>
              <a:rPr lang="en-US" sz="3500">
                <a:solidFill>
                  <a:schemeClr val="dk1"/>
                </a:solidFill>
                <a:latin typeface="Times New Roman"/>
                <a:ea typeface="Times New Roman"/>
                <a:cs typeface="Times New Roman"/>
                <a:sym typeface="Times New Roman"/>
              </a:rPr>
              <a:t>Spread  Hoping</a:t>
            </a:r>
            <a:endParaRPr sz="3500">
              <a:solidFill>
                <a:schemeClr val="dk1"/>
              </a:solidFill>
              <a:latin typeface="Times New Roman"/>
              <a:ea typeface="Times New Roman"/>
              <a:cs typeface="Times New Roman"/>
              <a:sym typeface="Times New Roman"/>
            </a:endParaRPr>
          </a:p>
        </p:txBody>
      </p:sp>
      <p:sp>
        <p:nvSpPr>
          <p:cNvPr id="729" name="Google Shape;729;p98"/>
          <p:cNvSpPr txBox="1"/>
          <p:nvPr/>
        </p:nvSpPr>
        <p:spPr>
          <a:xfrm>
            <a:off x="2487421" y="2837469"/>
            <a:ext cx="7499826" cy="1091359"/>
          </a:xfrm>
          <a:prstGeom prst="rect">
            <a:avLst/>
          </a:prstGeom>
          <a:noFill/>
          <a:ln>
            <a:noFill/>
          </a:ln>
        </p:spPr>
        <p:txBody>
          <a:bodyPr anchorCtr="0" anchor="t" bIns="0" lIns="0" spcFirstLastPara="1" rIns="0" wrap="square" tIns="14000">
            <a:spAutoFit/>
          </a:bodyPr>
          <a:lstStyle/>
          <a:p>
            <a:pPr indent="0" lvl="0" marL="0" marR="5602" rtl="0" algn="r">
              <a:spcBef>
                <a:spcPts val="0"/>
              </a:spcBef>
              <a:spcAft>
                <a:spcPts val="0"/>
              </a:spcAft>
              <a:buNone/>
            </a:pPr>
            <a:r>
              <a:rPr lang="en-US" sz="3500">
                <a:solidFill>
                  <a:schemeClr val="dk1"/>
                </a:solidFill>
                <a:latin typeface="Times New Roman"/>
                <a:ea typeface="Times New Roman"/>
                <a:cs typeface="Times New Roman"/>
                <a:sym typeface="Times New Roman"/>
              </a:rPr>
              <a:t>Spread	Spectrum)	and	OFDM</a:t>
            </a:r>
            <a:endParaRPr sz="3500">
              <a:solidFill>
                <a:schemeClr val="dk1"/>
              </a:solidFill>
              <a:latin typeface="Times New Roman"/>
              <a:ea typeface="Times New Roman"/>
              <a:cs typeface="Times New Roman"/>
              <a:sym typeface="Times New Roman"/>
            </a:endParaRPr>
          </a:p>
          <a:p>
            <a:pPr indent="0" lvl="0" marL="0" marR="10503" rtl="0" algn="r">
              <a:spcBef>
                <a:spcPts val="0"/>
              </a:spcBef>
              <a:spcAft>
                <a:spcPts val="0"/>
              </a:spcAft>
              <a:buNone/>
            </a:pPr>
            <a:r>
              <a:rPr lang="en-US" sz="3500">
                <a:solidFill>
                  <a:schemeClr val="dk1"/>
                </a:solidFill>
                <a:latin typeface="Times New Roman"/>
                <a:ea typeface="Times New Roman"/>
                <a:cs typeface="Times New Roman"/>
                <a:sym typeface="Times New Roman"/>
              </a:rPr>
              <a:t>Multiple</a:t>
            </a:r>
            <a:endParaRPr sz="3500">
              <a:solidFill>
                <a:schemeClr val="dk1"/>
              </a:solidFill>
              <a:latin typeface="Times New Roman"/>
              <a:ea typeface="Times New Roman"/>
              <a:cs typeface="Times New Roman"/>
              <a:sym typeface="Times New Roman"/>
            </a:endParaRPr>
          </a:p>
        </p:txBody>
      </p:sp>
      <p:sp>
        <p:nvSpPr>
          <p:cNvPr id="730" name="Google Shape;730;p98"/>
          <p:cNvSpPr txBox="1"/>
          <p:nvPr/>
        </p:nvSpPr>
        <p:spPr>
          <a:xfrm>
            <a:off x="457972" y="3375272"/>
            <a:ext cx="7376580" cy="1091359"/>
          </a:xfrm>
          <a:prstGeom prst="rect">
            <a:avLst/>
          </a:prstGeom>
          <a:noFill/>
          <a:ln>
            <a:noFill/>
          </a:ln>
        </p:spPr>
        <p:txBody>
          <a:bodyPr anchorCtr="0" anchor="t" bIns="0" lIns="0" spcFirstLastPara="1" rIns="0" wrap="square" tIns="14000">
            <a:spAutoFit/>
          </a:bodyPr>
          <a:lstStyle/>
          <a:p>
            <a:pPr indent="0" lvl="0" marL="14003" marR="5602" rtl="0" algn="l">
              <a:spcBef>
                <a:spcPts val="0"/>
              </a:spcBef>
              <a:spcAft>
                <a:spcPts val="0"/>
              </a:spcAft>
              <a:buNone/>
            </a:pPr>
            <a:r>
              <a:rPr lang="en-US" sz="3500">
                <a:solidFill>
                  <a:schemeClr val="dk1"/>
                </a:solidFill>
                <a:latin typeface="Times New Roman"/>
                <a:ea typeface="Times New Roman"/>
                <a:cs typeface="Times New Roman"/>
                <a:sym typeface="Times New Roman"/>
              </a:rPr>
              <a:t>(Orthogonal	Frequency	Division  access).</a:t>
            </a:r>
            <a:endParaRPr sz="3500">
              <a:solidFill>
                <a:schemeClr val="dk1"/>
              </a:solidFill>
              <a:latin typeface="Times New Roman"/>
              <a:ea typeface="Times New Roman"/>
              <a:cs typeface="Times New Roman"/>
              <a:sym typeface="Times New Roman"/>
            </a:endParaRPr>
          </a:p>
        </p:txBody>
      </p:sp>
      <p:sp>
        <p:nvSpPr>
          <p:cNvPr id="731" name="Google Shape;731;p98"/>
          <p:cNvSpPr txBox="1"/>
          <p:nvPr/>
        </p:nvSpPr>
        <p:spPr>
          <a:xfrm>
            <a:off x="85432" y="4449475"/>
            <a:ext cx="9901031" cy="2384298"/>
          </a:xfrm>
          <a:prstGeom prst="rect">
            <a:avLst/>
          </a:prstGeom>
          <a:noFill/>
          <a:ln>
            <a:noFill/>
          </a:ln>
        </p:spPr>
        <p:txBody>
          <a:bodyPr anchorCtr="0" anchor="t" bIns="0" lIns="0" spcFirstLastPara="1" rIns="0" wrap="square" tIns="126025">
            <a:spAutoFit/>
          </a:bodyPr>
          <a:lstStyle/>
          <a:p>
            <a:pPr indent="0" lvl="0" marL="14003" marR="0" rtl="0" algn="just">
              <a:spcBef>
                <a:spcPts val="0"/>
              </a:spcBef>
              <a:spcAft>
                <a:spcPts val="0"/>
              </a:spcAft>
              <a:buNone/>
            </a:pPr>
            <a:r>
              <a:rPr lang="en-US" sz="3500">
                <a:solidFill>
                  <a:srgbClr val="3333CC"/>
                </a:solidFill>
                <a:latin typeface="Times New Roman"/>
                <a:ea typeface="Times New Roman"/>
                <a:cs typeface="Times New Roman"/>
                <a:sym typeface="Times New Roman"/>
              </a:rPr>
              <a:t>Global Positioning System(GPS):</a:t>
            </a:r>
            <a:endParaRPr sz="3500">
              <a:solidFill>
                <a:schemeClr val="dk1"/>
              </a:solidFill>
              <a:latin typeface="Times New Roman"/>
              <a:ea typeface="Times New Roman"/>
              <a:cs typeface="Times New Roman"/>
              <a:sym typeface="Times New Roman"/>
            </a:endParaRPr>
          </a:p>
          <a:p>
            <a:pPr indent="-372514" lvl="0" marL="386518" marR="5602" rtl="0" algn="just">
              <a:spcBef>
                <a:spcPts val="882"/>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Today mobile phones have GPS receiver  which provides the current location of user  through its service provider.</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99"/>
          <p:cNvSpPr txBox="1"/>
          <p:nvPr/>
        </p:nvSpPr>
        <p:spPr>
          <a:xfrm>
            <a:off x="85432" y="37814"/>
            <a:ext cx="9901031" cy="7221242"/>
          </a:xfrm>
          <a:prstGeom prst="rect">
            <a:avLst/>
          </a:prstGeom>
          <a:noFill/>
          <a:ln>
            <a:noFill/>
          </a:ln>
        </p:spPr>
        <p:txBody>
          <a:bodyPr anchorCtr="0" anchor="t" bIns="0" lIns="0" spcFirstLastPara="1" rIns="0" wrap="square" tIns="14000">
            <a:spAutoFit/>
          </a:bodyPr>
          <a:lstStyle/>
          <a:p>
            <a:pPr indent="-372514" lvl="0" marL="386518" marR="7702" rtl="0" algn="just">
              <a:lnSpc>
                <a:spcPct val="99900"/>
              </a:lnSpc>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GPS receiver receives signals transmitted  by various GPS satellites orbiting the  earth. Timing circuits of all satellites are  synchronized.</a:t>
            </a:r>
            <a:endParaRPr sz="3500">
              <a:solidFill>
                <a:schemeClr val="dk1"/>
              </a:solidFill>
              <a:latin typeface="Times New Roman"/>
              <a:ea typeface="Times New Roman"/>
              <a:cs typeface="Times New Roman"/>
              <a:sym typeface="Times New Roman"/>
            </a:endParaRPr>
          </a:p>
          <a:p>
            <a:pPr indent="-372514" lvl="0" marL="386518" marR="5602" rtl="0" algn="just">
              <a:spcBef>
                <a:spcPts val="882"/>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At least three GPS satellites are in the line  of sight of any location on the globe.  Assume satellites i, j, and K are in line of  sight at a location, these satellites provide  current geographical position of a mobile  device.</a:t>
            </a:r>
            <a:endParaRPr sz="3500">
              <a:solidFill>
                <a:schemeClr val="dk1"/>
              </a:solidFill>
              <a:latin typeface="Times New Roman"/>
              <a:ea typeface="Times New Roman"/>
              <a:cs typeface="Times New Roman"/>
              <a:sym typeface="Times New Roman"/>
            </a:endParaRPr>
          </a:p>
          <a:p>
            <a:pPr indent="-372514" lvl="0" marL="386518" marR="7702" rtl="0" algn="just">
              <a:lnSpc>
                <a:spcPct val="99900"/>
              </a:lnSpc>
              <a:spcBef>
                <a:spcPts val="877"/>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latitude and longitude values are used  to identify name of the location in the  mobile vicinity.</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00"/>
          <p:cNvSpPr txBox="1"/>
          <p:nvPr/>
        </p:nvSpPr>
        <p:spPr>
          <a:xfrm>
            <a:off x="85432" y="37814"/>
            <a:ext cx="9903832" cy="7323834"/>
          </a:xfrm>
          <a:prstGeom prst="rect">
            <a:avLst/>
          </a:prstGeom>
          <a:noFill/>
          <a:ln>
            <a:noFill/>
          </a:ln>
        </p:spPr>
        <p:txBody>
          <a:bodyPr anchorCtr="0" anchor="t" bIns="0" lIns="0" spcFirstLastPara="1" rIns="0" wrap="square" tIns="14000">
            <a:spAutoFit/>
          </a:bodyPr>
          <a:lstStyle/>
          <a:p>
            <a:pPr indent="-372514" lvl="0" marL="386518" marR="6302" rtl="0" algn="just">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 geographical location is continuously  changed on the map on the display when  the mobile device moves.</a:t>
            </a:r>
            <a:endParaRPr sz="3500">
              <a:solidFill>
                <a:schemeClr val="dk1"/>
              </a:solidFill>
              <a:latin typeface="Times New Roman"/>
              <a:ea typeface="Times New Roman"/>
              <a:cs typeface="Times New Roman"/>
              <a:sym typeface="Times New Roman"/>
            </a:endParaRPr>
          </a:p>
          <a:p>
            <a:pPr indent="0" lvl="0" marL="14003" marR="0" rtl="0" algn="just">
              <a:spcBef>
                <a:spcPts val="871"/>
              </a:spcBef>
              <a:spcAft>
                <a:spcPts val="0"/>
              </a:spcAft>
              <a:buNone/>
            </a:pPr>
            <a:r>
              <a:rPr lang="en-US" sz="3500">
                <a:solidFill>
                  <a:srgbClr val="3333CC"/>
                </a:solidFill>
                <a:latin typeface="Times New Roman"/>
                <a:ea typeface="Times New Roman"/>
                <a:cs typeface="Times New Roman"/>
                <a:sym typeface="Times New Roman"/>
              </a:rPr>
              <a:t>Gyroscope &amp; Accelerometer:</a:t>
            </a:r>
            <a:endParaRPr sz="3500">
              <a:solidFill>
                <a:schemeClr val="dk1"/>
              </a:solidFill>
              <a:latin typeface="Times New Roman"/>
              <a:ea typeface="Times New Roman"/>
              <a:cs typeface="Times New Roman"/>
              <a:sym typeface="Times New Roman"/>
            </a:endParaRPr>
          </a:p>
          <a:p>
            <a:pPr indent="-372514" lvl="0" marL="386518" marR="9803" rtl="0" algn="just">
              <a:spcBef>
                <a:spcPts val="882"/>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Gyroscope is a sensor which measures the  change in velocity as well as change in  direction. This measurement are used in  mobile gaming .</a:t>
            </a:r>
            <a:endParaRPr sz="3500">
              <a:solidFill>
                <a:schemeClr val="dk1"/>
              </a:solidFill>
              <a:latin typeface="Times New Roman"/>
              <a:ea typeface="Times New Roman"/>
              <a:cs typeface="Times New Roman"/>
              <a:sym typeface="Times New Roman"/>
            </a:endParaRPr>
          </a:p>
          <a:p>
            <a:pPr indent="-372514" lvl="0" marL="386518" marR="5602" rtl="0" algn="just">
              <a:lnSpc>
                <a:spcPct val="99900"/>
              </a:lnSpc>
              <a:spcBef>
                <a:spcPts val="871"/>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Accelerometer is a sensor which detects  linear acceleration along three axis x, y  and z. Therefore it detects up/down,  right/left and front/back accelerations by  the user.</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01"/>
          <p:cNvSpPr txBox="1"/>
          <p:nvPr/>
        </p:nvSpPr>
        <p:spPr>
          <a:xfrm>
            <a:off x="85431" y="0"/>
            <a:ext cx="9900331" cy="4000125"/>
          </a:xfrm>
          <a:prstGeom prst="rect">
            <a:avLst/>
          </a:prstGeom>
          <a:noFill/>
          <a:ln>
            <a:noFill/>
          </a:ln>
        </p:spPr>
        <p:txBody>
          <a:bodyPr anchorCtr="0" anchor="t" bIns="0" lIns="0" spcFirstLastPara="1" rIns="0" wrap="square" tIns="126025">
            <a:spAutoFit/>
          </a:bodyPr>
          <a:lstStyle/>
          <a:p>
            <a:pPr indent="0" lvl="0" marL="14003" marR="0" rtl="0" algn="just">
              <a:spcBef>
                <a:spcPts val="0"/>
              </a:spcBef>
              <a:spcAft>
                <a:spcPts val="0"/>
              </a:spcAft>
              <a:buNone/>
            </a:pPr>
            <a:r>
              <a:rPr lang="en-US" sz="3500">
                <a:solidFill>
                  <a:srgbClr val="3333CC"/>
                </a:solidFill>
                <a:latin typeface="Times New Roman"/>
                <a:ea typeface="Times New Roman"/>
                <a:cs typeface="Times New Roman"/>
                <a:sym typeface="Times New Roman"/>
              </a:rPr>
              <a:t>Digital compass &amp; Magnetometer:</a:t>
            </a:r>
            <a:endParaRPr sz="3500">
              <a:solidFill>
                <a:schemeClr val="dk1"/>
              </a:solidFill>
              <a:latin typeface="Times New Roman"/>
              <a:ea typeface="Times New Roman"/>
              <a:cs typeface="Times New Roman"/>
              <a:sym typeface="Times New Roman"/>
            </a:endParaRPr>
          </a:p>
          <a:p>
            <a:pPr indent="-372514" lvl="0" marL="386518" marR="5602" rtl="0" algn="just">
              <a:lnSpc>
                <a:spcPct val="99900"/>
              </a:lnSpc>
              <a:spcBef>
                <a:spcPts val="882"/>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A digital compass in a mobile phone shows  the directions north, south, east and west.  It also shows the direction in which the  phone’s display is inclined. It shows how  many degrees the device is inclined from  actual location.</a:t>
            </a:r>
            <a:endParaRPr sz="3500">
              <a:solidFill>
                <a:schemeClr val="dk1"/>
              </a:solidFill>
              <a:latin typeface="Times New Roman"/>
              <a:ea typeface="Times New Roman"/>
              <a:cs typeface="Times New Roman"/>
              <a:sym typeface="Times New Roman"/>
            </a:endParaRPr>
          </a:p>
        </p:txBody>
      </p:sp>
      <p:sp>
        <p:nvSpPr>
          <p:cNvPr id="747" name="Google Shape;747;p101"/>
          <p:cNvSpPr txBox="1"/>
          <p:nvPr/>
        </p:nvSpPr>
        <p:spPr>
          <a:xfrm>
            <a:off x="85431" y="4023715"/>
            <a:ext cx="9901731" cy="1091359"/>
          </a:xfrm>
          <a:prstGeom prst="rect">
            <a:avLst/>
          </a:prstGeom>
          <a:noFill/>
          <a:ln>
            <a:noFill/>
          </a:ln>
        </p:spPr>
        <p:txBody>
          <a:bodyPr anchorCtr="0" anchor="t" bIns="0" lIns="0" spcFirstLastPara="1" rIns="0" wrap="square" tIns="14000">
            <a:spAutoFit/>
          </a:bodyPr>
          <a:lstStyle/>
          <a:p>
            <a:pPr indent="-372514" lvl="0" marL="386518" marR="5602" rtl="0" algn="l">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Magnetometer		provides	3-dimensional  interactions	without</a:t>
            </a:r>
            <a:endParaRPr sz="3500">
              <a:solidFill>
                <a:schemeClr val="dk1"/>
              </a:solidFill>
              <a:latin typeface="Times New Roman"/>
              <a:ea typeface="Times New Roman"/>
              <a:cs typeface="Times New Roman"/>
              <a:sym typeface="Times New Roman"/>
            </a:endParaRPr>
          </a:p>
        </p:txBody>
      </p:sp>
      <p:sp>
        <p:nvSpPr>
          <p:cNvPr id="748" name="Google Shape;748;p101"/>
          <p:cNvSpPr txBox="1"/>
          <p:nvPr/>
        </p:nvSpPr>
        <p:spPr>
          <a:xfrm>
            <a:off x="6020476" y="4561519"/>
            <a:ext cx="3966295"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touch.	Software</a:t>
            </a:r>
            <a:endParaRPr sz="3500">
              <a:solidFill>
                <a:schemeClr val="dk1"/>
              </a:solidFill>
              <a:latin typeface="Times New Roman"/>
              <a:ea typeface="Times New Roman"/>
              <a:cs typeface="Times New Roman"/>
              <a:sym typeface="Times New Roman"/>
            </a:endParaRPr>
          </a:p>
        </p:txBody>
      </p:sp>
      <p:sp>
        <p:nvSpPr>
          <p:cNvPr id="749" name="Google Shape;749;p101"/>
          <p:cNvSpPr txBox="1"/>
          <p:nvPr/>
        </p:nvSpPr>
        <p:spPr>
          <a:xfrm>
            <a:off x="457973" y="5099321"/>
            <a:ext cx="9529191" cy="1629968"/>
          </a:xfrm>
          <a:prstGeom prst="rect">
            <a:avLst/>
          </a:prstGeom>
          <a:noFill/>
          <a:ln>
            <a:noFill/>
          </a:ln>
        </p:spPr>
        <p:txBody>
          <a:bodyPr anchorCtr="0" anchor="t" bIns="0" lIns="0" spcFirstLastPara="1" rIns="0" wrap="square" tIns="14000">
            <a:spAutoFit/>
          </a:bodyPr>
          <a:lstStyle/>
          <a:p>
            <a:pPr indent="0" lvl="0" marL="14003" marR="5602" rtl="0" algn="just">
              <a:spcBef>
                <a:spcPts val="0"/>
              </a:spcBef>
              <a:spcAft>
                <a:spcPts val="0"/>
              </a:spcAft>
              <a:buNone/>
            </a:pPr>
            <a:r>
              <a:rPr lang="en-US" sz="3500">
                <a:solidFill>
                  <a:schemeClr val="dk1"/>
                </a:solidFill>
                <a:latin typeface="Times New Roman"/>
                <a:ea typeface="Times New Roman"/>
                <a:cs typeface="Times New Roman"/>
                <a:sym typeface="Times New Roman"/>
              </a:rPr>
              <a:t>monitors the changes in magnetic fields  around the phone ad identifies user  gestures.</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02"/>
          <p:cNvSpPr txBox="1"/>
          <p:nvPr/>
        </p:nvSpPr>
        <p:spPr>
          <a:xfrm>
            <a:off x="85431" y="37814"/>
            <a:ext cx="9901731" cy="7349482"/>
          </a:xfrm>
          <a:prstGeom prst="rect">
            <a:avLst/>
          </a:prstGeom>
          <a:noFill/>
          <a:ln>
            <a:noFill/>
          </a:ln>
        </p:spPr>
        <p:txBody>
          <a:bodyPr anchorCtr="0" anchor="t" bIns="0" lIns="0" spcFirstLastPara="1" rIns="0" wrap="square" tIns="14000">
            <a:spAutoFit/>
          </a:bodyPr>
          <a:lstStyle/>
          <a:p>
            <a:pPr indent="-372514" lvl="0" marL="386518" marR="5602" rtl="0" algn="just">
              <a:spcBef>
                <a:spcPts val="0"/>
              </a:spcBef>
              <a:spcAft>
                <a:spcPts val="0"/>
              </a:spcAft>
              <a:buNone/>
            </a:pPr>
            <a:r>
              <a:rPr lang="en-US" sz="3500">
                <a:solidFill>
                  <a:srgbClr val="3333CC"/>
                </a:solidFill>
                <a:latin typeface="Times New Roman"/>
                <a:ea typeface="Times New Roman"/>
                <a:cs typeface="Times New Roman"/>
                <a:sym typeface="Times New Roman"/>
              </a:rPr>
              <a:t>Camera: </a:t>
            </a:r>
            <a:r>
              <a:rPr lang="en-US" sz="3500">
                <a:solidFill>
                  <a:schemeClr val="dk1"/>
                </a:solidFill>
                <a:latin typeface="Times New Roman"/>
                <a:ea typeface="Times New Roman"/>
                <a:cs typeface="Times New Roman"/>
                <a:sym typeface="Times New Roman"/>
              </a:rPr>
              <a:t>Today mobile phones have up to 12  Megapixel cameras by the Carl Zeiss  optics.</a:t>
            </a:r>
            <a:endParaRPr sz="3500">
              <a:solidFill>
                <a:schemeClr val="dk1"/>
              </a:solidFill>
              <a:latin typeface="Times New Roman"/>
              <a:ea typeface="Times New Roman"/>
              <a:cs typeface="Times New Roman"/>
              <a:sym typeface="Times New Roman"/>
            </a:endParaRPr>
          </a:p>
          <a:p>
            <a:pPr indent="-372514" lvl="0" marL="386518" marR="5602" rtl="0" algn="just">
              <a:spcBef>
                <a:spcPts val="871"/>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These cameras have auto focus, LED flash  for pictures and videos. The pictures are  generally bmp, gif, or png formats.</a:t>
            </a:r>
            <a:endParaRPr sz="3500">
              <a:solidFill>
                <a:schemeClr val="dk1"/>
              </a:solidFill>
              <a:latin typeface="Times New Roman"/>
              <a:ea typeface="Times New Roman"/>
              <a:cs typeface="Times New Roman"/>
              <a:sym typeface="Times New Roman"/>
            </a:endParaRPr>
          </a:p>
          <a:p>
            <a:pPr indent="0" lvl="0" marL="14003" marR="0" rtl="0" algn="l">
              <a:spcBef>
                <a:spcPts val="882"/>
              </a:spcBef>
              <a:spcAft>
                <a:spcPts val="0"/>
              </a:spcAft>
              <a:buNone/>
            </a:pPr>
            <a:r>
              <a:rPr lang="en-US" sz="3500">
                <a:solidFill>
                  <a:srgbClr val="3333CC"/>
                </a:solidFill>
                <a:latin typeface="Times New Roman"/>
                <a:ea typeface="Times New Roman"/>
                <a:cs typeface="Times New Roman"/>
                <a:sym typeface="Times New Roman"/>
              </a:rPr>
              <a:t>2D and 3D Graph &amp; HDMI:</a:t>
            </a:r>
            <a:endParaRPr sz="3500">
              <a:solidFill>
                <a:schemeClr val="dk1"/>
              </a:solidFill>
              <a:latin typeface="Times New Roman"/>
              <a:ea typeface="Times New Roman"/>
              <a:cs typeface="Times New Roman"/>
              <a:sym typeface="Times New Roman"/>
            </a:endParaRPr>
          </a:p>
          <a:p>
            <a:pPr indent="-372514" lvl="0" marL="386518" marR="6302" rtl="0" algn="just">
              <a:lnSpc>
                <a:spcPct val="99900"/>
              </a:lnSpc>
              <a:spcBef>
                <a:spcPts val="871"/>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Smart phones support 2D and 3D graphics  and High Definition Multimedia Interface  (HDMI), these are used to transfer the  digital data without compression, in this  technique bandwidth is 340 MHz and data  transfer rate is 10.2 Gbps.</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03"/>
          <p:cNvSpPr txBox="1"/>
          <p:nvPr/>
        </p:nvSpPr>
        <p:spPr>
          <a:xfrm>
            <a:off x="85432" y="37814"/>
            <a:ext cx="9910835" cy="5079630"/>
          </a:xfrm>
          <a:prstGeom prst="rect">
            <a:avLst/>
          </a:prstGeom>
          <a:noFill/>
          <a:ln>
            <a:noFill/>
          </a:ln>
        </p:spPr>
        <p:txBody>
          <a:bodyPr anchorCtr="0" anchor="t" bIns="0" lIns="0" spcFirstLastPara="1" rIns="0" wrap="square" tIns="14000">
            <a:spAutoFit/>
          </a:bodyPr>
          <a:lstStyle/>
          <a:p>
            <a:pPr indent="-372514" lvl="0" marL="386518" marR="13304" rtl="0" algn="just">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It connects to computers, set-top boxes,  DVD players, and digital television.</a:t>
            </a:r>
            <a:endParaRPr sz="3500">
              <a:solidFill>
                <a:schemeClr val="dk1"/>
              </a:solidFill>
              <a:latin typeface="Times New Roman"/>
              <a:ea typeface="Times New Roman"/>
              <a:cs typeface="Times New Roman"/>
              <a:sym typeface="Times New Roman"/>
            </a:endParaRPr>
          </a:p>
          <a:p>
            <a:pPr indent="0" lvl="0" marL="14003" marR="0" rtl="0" algn="just">
              <a:spcBef>
                <a:spcPts val="871"/>
              </a:spcBef>
              <a:spcAft>
                <a:spcPts val="0"/>
              </a:spcAft>
              <a:buNone/>
            </a:pPr>
            <a:r>
              <a:rPr lang="en-US" sz="3500">
                <a:solidFill>
                  <a:srgbClr val="FF0000"/>
                </a:solidFill>
                <a:latin typeface="Times New Roman"/>
                <a:ea typeface="Times New Roman"/>
                <a:cs typeface="Times New Roman"/>
                <a:sym typeface="Times New Roman"/>
              </a:rPr>
              <a:t>Handheld pocket Computers:</a:t>
            </a:r>
            <a:endParaRPr sz="3500">
              <a:solidFill>
                <a:schemeClr val="dk1"/>
              </a:solidFill>
              <a:latin typeface="Times New Roman"/>
              <a:ea typeface="Times New Roman"/>
              <a:cs typeface="Times New Roman"/>
              <a:sym typeface="Times New Roman"/>
            </a:endParaRPr>
          </a:p>
          <a:p>
            <a:pPr indent="-372514" lvl="0" marL="386518" marR="13304" rtl="0" algn="just">
              <a:spcBef>
                <a:spcPts val="882"/>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Handheld computing devices may available  in many forms, one of the example is  smart phones.</a:t>
            </a:r>
            <a:endParaRPr sz="3500">
              <a:solidFill>
                <a:schemeClr val="dk1"/>
              </a:solidFill>
              <a:latin typeface="Times New Roman"/>
              <a:ea typeface="Times New Roman"/>
              <a:cs typeface="Times New Roman"/>
              <a:sym typeface="Times New Roman"/>
            </a:endParaRPr>
          </a:p>
          <a:p>
            <a:pPr indent="-372514" lvl="0" marL="386518" marR="5602" rtl="0" algn="just">
              <a:spcBef>
                <a:spcPts val="0"/>
              </a:spcBef>
              <a:spcAft>
                <a:spcPts val="0"/>
              </a:spcAft>
              <a:buClr>
                <a:schemeClr val="dk1"/>
              </a:buClr>
              <a:buSzPts val="3500"/>
              <a:buFont typeface="Arial"/>
              <a:buChar char="•"/>
            </a:pPr>
            <a:r>
              <a:rPr lang="en-US" sz="3500">
                <a:solidFill>
                  <a:schemeClr val="dk1"/>
                </a:solidFill>
                <a:latin typeface="Times New Roman"/>
                <a:ea typeface="Times New Roman"/>
                <a:cs typeface="Times New Roman"/>
                <a:sym typeface="Times New Roman"/>
              </a:rPr>
              <a:t>However pocket computers different from  smart phones and multimedia phones in  that they can be programmed for</a:t>
            </a:r>
            <a:endParaRPr sz="3500">
              <a:solidFill>
                <a:schemeClr val="dk1"/>
              </a:solidFill>
              <a:latin typeface="Times New Roman"/>
              <a:ea typeface="Times New Roman"/>
              <a:cs typeface="Times New Roman"/>
              <a:sym typeface="Times New Roman"/>
            </a:endParaRPr>
          </a:p>
        </p:txBody>
      </p:sp>
      <p:sp>
        <p:nvSpPr>
          <p:cNvPr id="760" name="Google Shape;760;p103"/>
          <p:cNvSpPr txBox="1"/>
          <p:nvPr/>
        </p:nvSpPr>
        <p:spPr>
          <a:xfrm>
            <a:off x="457973" y="5099322"/>
            <a:ext cx="6791859" cy="1091359"/>
          </a:xfrm>
          <a:prstGeom prst="rect">
            <a:avLst/>
          </a:prstGeom>
          <a:noFill/>
          <a:ln>
            <a:noFill/>
          </a:ln>
        </p:spPr>
        <p:txBody>
          <a:bodyPr anchorCtr="0" anchor="t" bIns="0" lIns="0" spcFirstLastPara="1" rIns="0" wrap="square" tIns="14000">
            <a:spAutoFit/>
          </a:bodyPr>
          <a:lstStyle/>
          <a:p>
            <a:pPr indent="-439735" lvl="0" marL="453039" marR="5602" rtl="0" algn="l">
              <a:spcBef>
                <a:spcPts val="0"/>
              </a:spcBef>
              <a:spcAft>
                <a:spcPts val="0"/>
              </a:spcAft>
              <a:buNone/>
            </a:pPr>
            <a:r>
              <a:rPr lang="en-US" sz="3500">
                <a:solidFill>
                  <a:schemeClr val="dk1"/>
                </a:solidFill>
                <a:latin typeface="Times New Roman"/>
                <a:ea typeface="Times New Roman"/>
                <a:cs typeface="Times New Roman"/>
                <a:sym typeface="Times New Roman"/>
              </a:rPr>
              <a:t>customized applications .  pocket	computers	offer	a</a:t>
            </a:r>
            <a:endParaRPr sz="3500">
              <a:solidFill>
                <a:schemeClr val="dk1"/>
              </a:solidFill>
              <a:latin typeface="Times New Roman"/>
              <a:ea typeface="Times New Roman"/>
              <a:cs typeface="Times New Roman"/>
              <a:sym typeface="Times New Roman"/>
            </a:endParaRPr>
          </a:p>
        </p:txBody>
      </p:sp>
      <p:sp>
        <p:nvSpPr>
          <p:cNvPr id="761" name="Google Shape;761;p103"/>
          <p:cNvSpPr txBox="1"/>
          <p:nvPr/>
        </p:nvSpPr>
        <p:spPr>
          <a:xfrm>
            <a:off x="85432" y="5613314"/>
            <a:ext cx="185570"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Arial"/>
                <a:ea typeface="Arial"/>
                <a:cs typeface="Arial"/>
                <a:sym typeface="Arial"/>
              </a:rPr>
              <a:t>•</a:t>
            </a:r>
            <a:endParaRPr sz="3500">
              <a:solidFill>
                <a:schemeClr val="dk1"/>
              </a:solidFill>
              <a:latin typeface="Arial"/>
              <a:ea typeface="Arial"/>
              <a:cs typeface="Arial"/>
              <a:sym typeface="Arial"/>
            </a:endParaRPr>
          </a:p>
        </p:txBody>
      </p:sp>
      <p:sp>
        <p:nvSpPr>
          <p:cNvPr id="762" name="Google Shape;762;p103"/>
          <p:cNvSpPr txBox="1"/>
          <p:nvPr/>
        </p:nvSpPr>
        <p:spPr>
          <a:xfrm>
            <a:off x="457973" y="6174926"/>
            <a:ext cx="7118182"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applications	and	programming</a:t>
            </a:r>
            <a:endParaRPr sz="3500">
              <a:solidFill>
                <a:schemeClr val="dk1"/>
              </a:solidFill>
              <a:latin typeface="Times New Roman"/>
              <a:ea typeface="Times New Roman"/>
              <a:cs typeface="Times New Roman"/>
              <a:sym typeface="Times New Roman"/>
            </a:endParaRPr>
          </a:p>
        </p:txBody>
      </p:sp>
      <p:sp>
        <p:nvSpPr>
          <p:cNvPr id="763" name="Google Shape;763;p103"/>
          <p:cNvSpPr txBox="1"/>
          <p:nvPr/>
        </p:nvSpPr>
        <p:spPr>
          <a:xfrm>
            <a:off x="7660940" y="5637124"/>
            <a:ext cx="2332579" cy="1091359"/>
          </a:xfrm>
          <a:prstGeom prst="rect">
            <a:avLst/>
          </a:prstGeom>
          <a:noFill/>
          <a:ln>
            <a:noFill/>
          </a:ln>
        </p:spPr>
        <p:txBody>
          <a:bodyPr anchorCtr="0" anchor="t" bIns="0" lIns="0" spcFirstLastPara="1" rIns="0" wrap="square" tIns="14000">
            <a:spAutoFit/>
          </a:bodyPr>
          <a:lstStyle/>
          <a:p>
            <a:pPr indent="-214265" lvl="0" marL="227570" marR="5602" rtl="0" algn="l">
              <a:spcBef>
                <a:spcPts val="0"/>
              </a:spcBef>
              <a:spcAft>
                <a:spcPts val="0"/>
              </a:spcAft>
              <a:buNone/>
            </a:pPr>
            <a:r>
              <a:rPr lang="en-US" sz="3500">
                <a:solidFill>
                  <a:schemeClr val="dk1"/>
                </a:solidFill>
                <a:latin typeface="Times New Roman"/>
                <a:ea typeface="Times New Roman"/>
                <a:cs typeface="Times New Roman"/>
                <a:sym typeface="Times New Roman"/>
              </a:rPr>
              <a:t>variety		of  tools	not</a:t>
            </a:r>
            <a:endParaRPr sz="3500">
              <a:solidFill>
                <a:schemeClr val="dk1"/>
              </a:solidFill>
              <a:latin typeface="Times New Roman"/>
              <a:ea typeface="Times New Roman"/>
              <a:cs typeface="Times New Roman"/>
              <a:sym typeface="Times New Roman"/>
            </a:endParaRPr>
          </a:p>
        </p:txBody>
      </p:sp>
      <p:sp>
        <p:nvSpPr>
          <p:cNvPr id="764" name="Google Shape;764;p103"/>
          <p:cNvSpPr txBox="1"/>
          <p:nvPr/>
        </p:nvSpPr>
        <p:spPr>
          <a:xfrm>
            <a:off x="457973" y="6711329"/>
            <a:ext cx="9448661" cy="565813"/>
          </a:xfrm>
          <a:prstGeom prst="rect">
            <a:avLst/>
          </a:prstGeom>
          <a:noFill/>
          <a:ln>
            <a:noFill/>
          </a:ln>
        </p:spPr>
        <p:txBody>
          <a:bodyPr anchorCtr="0" anchor="t" bIns="0" lIns="0" spcFirstLastPara="1" rIns="0" wrap="square" tIns="14000">
            <a:spAutoFit/>
          </a:bodyPr>
          <a:lstStyle/>
          <a:p>
            <a:pPr indent="0" lvl="0" marL="14003" marR="0" rtl="0" algn="l">
              <a:spcBef>
                <a:spcPts val="0"/>
              </a:spcBef>
              <a:spcAft>
                <a:spcPts val="0"/>
              </a:spcAft>
              <a:buNone/>
            </a:pPr>
            <a:r>
              <a:rPr lang="en-US" sz="3500">
                <a:solidFill>
                  <a:schemeClr val="dk1"/>
                </a:solidFill>
                <a:latin typeface="Times New Roman"/>
                <a:ea typeface="Times New Roman"/>
                <a:cs typeface="Times New Roman"/>
                <a:sym typeface="Times New Roman"/>
              </a:rPr>
              <a:t>included in new generation mobile phones.</a:t>
            </a:r>
            <a:endParaRPr sz="3500">
              <a:solidFill>
                <a:schemeClr val="dk1"/>
              </a:solidFill>
              <a:latin typeface="Times New Roman"/>
              <a:ea typeface="Times New Roman"/>
              <a:cs typeface="Times New Roman"/>
              <a:sym typeface="Times New Roman"/>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grpSp>
        <p:nvGrpSpPr>
          <p:cNvPr id="769" name="Google Shape;769;p104"/>
          <p:cNvGrpSpPr/>
          <p:nvPr/>
        </p:nvGrpSpPr>
        <p:grpSpPr>
          <a:xfrm>
            <a:off x="0" y="85754"/>
            <a:ext cx="9370694" cy="974539"/>
            <a:chOff x="0" y="85754"/>
            <a:chExt cx="9370694" cy="974539"/>
          </a:xfrm>
        </p:grpSpPr>
        <p:sp>
          <p:nvSpPr>
            <p:cNvPr id="770" name="Google Shape;770;p104"/>
            <p:cNvSpPr/>
            <p:nvPr/>
          </p:nvSpPr>
          <p:spPr>
            <a:xfrm>
              <a:off x="178689" y="85754"/>
              <a:ext cx="9192005" cy="97453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 name="Google Shape;771;p104"/>
            <p:cNvSpPr/>
            <p:nvPr/>
          </p:nvSpPr>
          <p:spPr>
            <a:xfrm>
              <a:off x="0" y="134112"/>
              <a:ext cx="7170420" cy="86867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72" name="Google Shape;772;p104"/>
          <p:cNvSpPr txBox="1"/>
          <p:nvPr>
            <p:ph type="title"/>
          </p:nvPr>
        </p:nvSpPr>
        <p:spPr>
          <a:xfrm>
            <a:off x="239712" y="122238"/>
            <a:ext cx="9069705" cy="791114"/>
          </a:xfrm>
          <a:prstGeom prst="rect">
            <a:avLst/>
          </a:prstGeom>
          <a:solidFill>
            <a:srgbClr val="F5CD2C"/>
          </a:solidFill>
          <a:ln cap="flat" cmpd="sng" w="34925">
            <a:solidFill>
              <a:srgbClr val="FFFFFF"/>
            </a:solidFill>
            <a:prstDash val="solid"/>
            <a:round/>
            <a:headEnd len="sm" w="sm" type="none"/>
            <a:tailEnd len="sm" w="sm" type="none"/>
          </a:ln>
        </p:spPr>
        <p:txBody>
          <a:bodyPr anchorCtr="0" anchor="t" bIns="0" lIns="0" spcFirstLastPara="1" rIns="0" wrap="square" tIns="178400">
            <a:spAutoFit/>
          </a:bodyPr>
          <a:lstStyle/>
          <a:p>
            <a:pPr indent="0" lvl="0" marL="100323" rtl="0" algn="l">
              <a:spcBef>
                <a:spcPts val="0"/>
              </a:spcBef>
              <a:spcAft>
                <a:spcPts val="0"/>
              </a:spcAft>
              <a:buNone/>
            </a:pPr>
            <a:r>
              <a:rPr lang="en-US" sz="4000"/>
              <a:t>C</a:t>
            </a:r>
            <a:r>
              <a:rPr lang="en-US" sz="3200"/>
              <a:t>HALLENGES </a:t>
            </a:r>
            <a:r>
              <a:rPr lang="en-US" sz="4000"/>
              <a:t>A</a:t>
            </a:r>
            <a:r>
              <a:rPr lang="en-US" sz="3200"/>
              <a:t>ND </a:t>
            </a:r>
            <a:r>
              <a:rPr lang="en-US" sz="4000"/>
              <a:t>L</a:t>
            </a:r>
            <a:r>
              <a:rPr lang="en-US" sz="3200"/>
              <a:t>IMITATIONS</a:t>
            </a:r>
            <a:endParaRPr sz="3200"/>
          </a:p>
        </p:txBody>
      </p:sp>
      <p:sp>
        <p:nvSpPr>
          <p:cNvPr id="773" name="Google Shape;773;p104"/>
          <p:cNvSpPr/>
          <p:nvPr/>
        </p:nvSpPr>
        <p:spPr>
          <a:xfrm>
            <a:off x="3333750" y="1495425"/>
            <a:ext cx="5848350" cy="16383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 name="Google Shape;774;p104"/>
          <p:cNvSpPr txBox="1"/>
          <p:nvPr/>
        </p:nvSpPr>
        <p:spPr>
          <a:xfrm>
            <a:off x="3436746" y="1623821"/>
            <a:ext cx="5546725" cy="1621145"/>
          </a:xfrm>
          <a:prstGeom prst="rect">
            <a:avLst/>
          </a:prstGeom>
          <a:noFill/>
          <a:ln>
            <a:noFill/>
          </a:ln>
        </p:spPr>
        <p:txBody>
          <a:bodyPr anchorCtr="0" anchor="t" bIns="0" lIns="0" spcFirstLastPara="1" rIns="0" wrap="square" tIns="45700">
            <a:spAutoFit/>
          </a:bodyPr>
          <a:lstStyle/>
          <a:p>
            <a:pPr indent="-172707" lvl="0" marL="184772" marR="5080" rtl="0" algn="l">
              <a:lnSpc>
                <a:spcPct val="863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Mobile Internet access is generally slower than direct cable  connections, using technologies such as GPRS and EDGE,  and more recently HSDPA and HSUPA 3G networks. These  networks are usually available within range of commercial  cell phone towers. Higher speed wireless LANs are  inexpensive, but have very limited range</a:t>
            </a:r>
            <a:endParaRPr sz="1700">
              <a:solidFill>
                <a:schemeClr val="dk1"/>
              </a:solidFill>
              <a:latin typeface="Arial"/>
              <a:ea typeface="Arial"/>
              <a:cs typeface="Arial"/>
              <a:sym typeface="Arial"/>
            </a:endParaRPr>
          </a:p>
        </p:txBody>
      </p:sp>
      <p:sp>
        <p:nvSpPr>
          <p:cNvPr id="775" name="Google Shape;775;p104"/>
          <p:cNvSpPr/>
          <p:nvPr/>
        </p:nvSpPr>
        <p:spPr>
          <a:xfrm>
            <a:off x="85726" y="1285875"/>
            <a:ext cx="3371850" cy="206692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 name="Google Shape;776;p104"/>
          <p:cNvSpPr txBox="1"/>
          <p:nvPr/>
        </p:nvSpPr>
        <p:spPr>
          <a:xfrm>
            <a:off x="644448" y="1781301"/>
            <a:ext cx="2261870" cy="956666"/>
          </a:xfrm>
          <a:prstGeom prst="rect">
            <a:avLst/>
          </a:prstGeom>
          <a:noFill/>
          <a:ln>
            <a:noFill/>
          </a:ln>
        </p:spPr>
        <p:txBody>
          <a:bodyPr anchorCtr="0" anchor="t" bIns="0" lIns="0" spcFirstLastPara="1" rIns="0" wrap="square" tIns="83800">
            <a:spAutoFit/>
          </a:bodyPr>
          <a:lstStyle/>
          <a:p>
            <a:pPr indent="-70480" lvl="0" marL="82544" marR="5080" rtl="0" algn="l">
              <a:lnSpc>
                <a:spcPct val="103606"/>
              </a:lnSpc>
              <a:spcBef>
                <a:spcPts val="0"/>
              </a:spcBef>
              <a:spcAft>
                <a:spcPts val="0"/>
              </a:spcAft>
              <a:buNone/>
            </a:pPr>
            <a:r>
              <a:rPr b="1" lang="en-US" sz="3300">
                <a:solidFill>
                  <a:srgbClr val="FFFFFF"/>
                </a:solidFill>
                <a:latin typeface="Arial"/>
                <a:ea typeface="Arial"/>
                <a:cs typeface="Arial"/>
                <a:sym typeface="Arial"/>
              </a:rPr>
              <a:t>Insufficient  bandwidth</a:t>
            </a:r>
            <a:endParaRPr sz="3300">
              <a:solidFill>
                <a:schemeClr val="dk1"/>
              </a:solidFill>
              <a:latin typeface="Arial"/>
              <a:ea typeface="Arial"/>
              <a:cs typeface="Arial"/>
              <a:sym typeface="Arial"/>
            </a:endParaRPr>
          </a:p>
        </p:txBody>
      </p:sp>
      <p:sp>
        <p:nvSpPr>
          <p:cNvPr id="777" name="Google Shape;777;p104"/>
          <p:cNvSpPr/>
          <p:nvPr/>
        </p:nvSpPr>
        <p:spPr>
          <a:xfrm>
            <a:off x="3333751" y="3505200"/>
            <a:ext cx="5838825" cy="16383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 name="Google Shape;778;p104"/>
          <p:cNvSpPr txBox="1"/>
          <p:nvPr/>
        </p:nvSpPr>
        <p:spPr>
          <a:xfrm>
            <a:off x="3436746" y="4056127"/>
            <a:ext cx="4622800" cy="700830"/>
          </a:xfrm>
          <a:prstGeom prst="rect">
            <a:avLst/>
          </a:prstGeom>
          <a:noFill/>
          <a:ln>
            <a:noFill/>
          </a:ln>
        </p:spPr>
        <p:txBody>
          <a:bodyPr anchorCtr="0" anchor="t" bIns="0" lIns="0" spcFirstLastPara="1" rIns="0" wrap="square" tIns="46350">
            <a:spAutoFit/>
          </a:bodyPr>
          <a:lstStyle/>
          <a:p>
            <a:pPr indent="-172707" lvl="0" marL="184772" marR="5080" rtl="0" algn="l">
              <a:lnSpc>
                <a:spcPct val="97647"/>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When working mobile one is dependent on public  networks, requiring careful use of VPNs.</a:t>
            </a:r>
            <a:endParaRPr sz="1700">
              <a:solidFill>
                <a:schemeClr val="dk1"/>
              </a:solidFill>
              <a:latin typeface="Arial"/>
              <a:ea typeface="Arial"/>
              <a:cs typeface="Arial"/>
              <a:sym typeface="Arial"/>
            </a:endParaRPr>
          </a:p>
        </p:txBody>
      </p:sp>
      <p:sp>
        <p:nvSpPr>
          <p:cNvPr id="779" name="Google Shape;779;p104"/>
          <p:cNvSpPr/>
          <p:nvPr/>
        </p:nvSpPr>
        <p:spPr>
          <a:xfrm>
            <a:off x="85726" y="3295650"/>
            <a:ext cx="3371850" cy="206692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 name="Google Shape;780;p104"/>
          <p:cNvSpPr txBox="1"/>
          <p:nvPr/>
        </p:nvSpPr>
        <p:spPr>
          <a:xfrm>
            <a:off x="760273" y="3792982"/>
            <a:ext cx="2028189" cy="956666"/>
          </a:xfrm>
          <a:prstGeom prst="rect">
            <a:avLst/>
          </a:prstGeom>
          <a:noFill/>
          <a:ln>
            <a:noFill/>
          </a:ln>
        </p:spPr>
        <p:txBody>
          <a:bodyPr anchorCtr="0" anchor="t" bIns="0" lIns="0" spcFirstLastPara="1" rIns="0" wrap="square" tIns="83800">
            <a:spAutoFit/>
          </a:bodyPr>
          <a:lstStyle/>
          <a:p>
            <a:pPr indent="175248" lvl="0" marL="12699" marR="5080" rtl="0" algn="l">
              <a:lnSpc>
                <a:spcPct val="103606"/>
              </a:lnSpc>
              <a:spcBef>
                <a:spcPts val="0"/>
              </a:spcBef>
              <a:spcAft>
                <a:spcPts val="0"/>
              </a:spcAft>
              <a:buNone/>
            </a:pPr>
            <a:r>
              <a:rPr b="1" lang="en-US" sz="3300">
                <a:solidFill>
                  <a:srgbClr val="FFFFFF"/>
                </a:solidFill>
                <a:latin typeface="Arial"/>
                <a:ea typeface="Arial"/>
                <a:cs typeface="Arial"/>
                <a:sym typeface="Arial"/>
              </a:rPr>
              <a:t>Security  standards</a:t>
            </a:r>
            <a:endParaRPr sz="3300">
              <a:solidFill>
                <a:schemeClr val="dk1"/>
              </a:solidFill>
              <a:latin typeface="Arial"/>
              <a:ea typeface="Arial"/>
              <a:cs typeface="Arial"/>
              <a:sym typeface="Arial"/>
            </a:endParaRPr>
          </a:p>
        </p:txBody>
      </p:sp>
      <p:sp>
        <p:nvSpPr>
          <p:cNvPr id="781" name="Google Shape;781;p104"/>
          <p:cNvSpPr/>
          <p:nvPr/>
        </p:nvSpPr>
        <p:spPr>
          <a:xfrm>
            <a:off x="3257551" y="5495925"/>
            <a:ext cx="5934075" cy="169545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 name="Google Shape;782;p104"/>
          <p:cNvSpPr txBox="1"/>
          <p:nvPr/>
        </p:nvSpPr>
        <p:spPr>
          <a:xfrm>
            <a:off x="3436746" y="5751958"/>
            <a:ext cx="5264785" cy="1396147"/>
          </a:xfrm>
          <a:prstGeom prst="rect">
            <a:avLst/>
          </a:prstGeom>
          <a:noFill/>
          <a:ln>
            <a:noFill/>
          </a:ln>
        </p:spPr>
        <p:txBody>
          <a:bodyPr anchorCtr="0" anchor="t" bIns="0" lIns="0" spcFirstLastPara="1" rIns="0" wrap="square" tIns="45700">
            <a:spAutoFit/>
          </a:bodyPr>
          <a:lstStyle/>
          <a:p>
            <a:pPr indent="-172707" lvl="0" marL="184772" marR="5080" rtl="0" algn="l">
              <a:lnSpc>
                <a:spcPct val="863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When a power outlet or portable generator is not  available, mobile computers must rely entirely on battery  power. Combined with the compact size of many mobile  devices, this often means unusually expensive batteries  must be used to obtain the necessary battery life.</a:t>
            </a:r>
            <a:endParaRPr sz="1700">
              <a:solidFill>
                <a:schemeClr val="dk1"/>
              </a:solidFill>
              <a:latin typeface="Arial"/>
              <a:ea typeface="Arial"/>
              <a:cs typeface="Arial"/>
              <a:sym typeface="Arial"/>
            </a:endParaRPr>
          </a:p>
        </p:txBody>
      </p:sp>
      <p:sp>
        <p:nvSpPr>
          <p:cNvPr id="783" name="Google Shape;783;p104"/>
          <p:cNvSpPr/>
          <p:nvPr/>
        </p:nvSpPr>
        <p:spPr>
          <a:xfrm>
            <a:off x="85726" y="5305425"/>
            <a:ext cx="3371850" cy="2066925"/>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Google Shape;784;p104"/>
          <p:cNvSpPr txBox="1"/>
          <p:nvPr/>
        </p:nvSpPr>
        <p:spPr>
          <a:xfrm>
            <a:off x="446329" y="5804103"/>
            <a:ext cx="2657475" cy="957307"/>
          </a:xfrm>
          <a:prstGeom prst="rect">
            <a:avLst/>
          </a:prstGeom>
          <a:noFill/>
          <a:ln>
            <a:noFill/>
          </a:ln>
        </p:spPr>
        <p:txBody>
          <a:bodyPr anchorCtr="0" anchor="t" bIns="0" lIns="0" spcFirstLastPara="1" rIns="0" wrap="square" tIns="84425">
            <a:spAutoFit/>
          </a:bodyPr>
          <a:lstStyle/>
          <a:p>
            <a:pPr indent="687021" lvl="0" marL="12699" marR="5080" rtl="0" algn="l">
              <a:lnSpc>
                <a:spcPct val="103606"/>
              </a:lnSpc>
              <a:spcBef>
                <a:spcPts val="0"/>
              </a:spcBef>
              <a:spcAft>
                <a:spcPts val="0"/>
              </a:spcAft>
              <a:buNone/>
            </a:pPr>
            <a:r>
              <a:rPr b="1" lang="en-US" sz="3300">
                <a:solidFill>
                  <a:srgbClr val="FFFFFF"/>
                </a:solidFill>
                <a:latin typeface="Arial"/>
                <a:ea typeface="Arial"/>
                <a:cs typeface="Arial"/>
                <a:sym typeface="Arial"/>
              </a:rPr>
              <a:t>Power  consumption</a:t>
            </a:r>
            <a:endParaRPr sz="3300">
              <a:solidFill>
                <a:schemeClr val="dk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05"/>
          <p:cNvSpPr/>
          <p:nvPr/>
        </p:nvSpPr>
        <p:spPr>
          <a:xfrm>
            <a:off x="3362325" y="523876"/>
            <a:ext cx="5924550" cy="1752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 name="Google Shape;790;p105"/>
          <p:cNvSpPr txBox="1"/>
          <p:nvPr/>
        </p:nvSpPr>
        <p:spPr>
          <a:xfrm>
            <a:off x="3492501" y="802006"/>
            <a:ext cx="5520690" cy="1113891"/>
          </a:xfrm>
          <a:prstGeom prst="rect">
            <a:avLst/>
          </a:prstGeom>
          <a:noFill/>
          <a:ln>
            <a:noFill/>
          </a:ln>
        </p:spPr>
        <p:txBody>
          <a:bodyPr anchorCtr="0" anchor="t" bIns="0" lIns="0" spcFirstLastPara="1" rIns="0" wrap="square" tIns="54600">
            <a:spAutoFit/>
          </a:bodyPr>
          <a:lstStyle/>
          <a:p>
            <a:pPr indent="-228583" lvl="0" marL="241283" marR="5080" rtl="0" algn="l">
              <a:lnSpc>
                <a:spcPct val="864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Weather, terrain, and the range from the  nearest signal point can all interfere with signal  reception. Reception in tunnels, some  buildings, and rural areas is often poor.</a:t>
            </a:r>
            <a:endParaRPr sz="2000">
              <a:solidFill>
                <a:schemeClr val="dk1"/>
              </a:solidFill>
              <a:latin typeface="Arial"/>
              <a:ea typeface="Arial"/>
              <a:cs typeface="Arial"/>
              <a:sym typeface="Arial"/>
            </a:endParaRPr>
          </a:p>
        </p:txBody>
      </p:sp>
      <p:sp>
        <p:nvSpPr>
          <p:cNvPr id="791" name="Google Shape;791;p105"/>
          <p:cNvSpPr/>
          <p:nvPr/>
        </p:nvSpPr>
        <p:spPr>
          <a:xfrm>
            <a:off x="85726" y="295276"/>
            <a:ext cx="3438525" cy="2209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 name="Google Shape;792;p105"/>
          <p:cNvSpPr txBox="1"/>
          <p:nvPr/>
        </p:nvSpPr>
        <p:spPr>
          <a:xfrm>
            <a:off x="474370" y="879806"/>
            <a:ext cx="2645410" cy="930377"/>
          </a:xfrm>
          <a:prstGeom prst="rect">
            <a:avLst/>
          </a:prstGeom>
          <a:noFill/>
          <a:ln>
            <a:noFill/>
          </a:ln>
        </p:spPr>
        <p:txBody>
          <a:bodyPr anchorCtr="0" anchor="t" bIns="0" lIns="0" spcFirstLastPara="1" rIns="0" wrap="square" tIns="83175">
            <a:spAutoFit/>
          </a:bodyPr>
          <a:lstStyle/>
          <a:p>
            <a:pPr indent="-33652" lvl="0" marL="45717" marR="5080" rtl="0" algn="l">
              <a:lnSpc>
                <a:spcPct val="103437"/>
              </a:lnSpc>
              <a:spcBef>
                <a:spcPts val="0"/>
              </a:spcBef>
              <a:spcAft>
                <a:spcPts val="0"/>
              </a:spcAft>
              <a:buNone/>
            </a:pPr>
            <a:r>
              <a:rPr b="1" lang="en-US" sz="3200">
                <a:solidFill>
                  <a:srgbClr val="FFFFFF"/>
                </a:solidFill>
                <a:latin typeface="Arial"/>
                <a:ea typeface="Arial"/>
                <a:cs typeface="Arial"/>
                <a:sym typeface="Arial"/>
              </a:rPr>
              <a:t>Transmission  interferences</a:t>
            </a:r>
            <a:endParaRPr sz="3200">
              <a:solidFill>
                <a:schemeClr val="dk1"/>
              </a:solidFill>
              <a:latin typeface="Arial"/>
              <a:ea typeface="Arial"/>
              <a:cs typeface="Arial"/>
              <a:sym typeface="Arial"/>
            </a:endParaRPr>
          </a:p>
        </p:txBody>
      </p:sp>
      <p:sp>
        <p:nvSpPr>
          <p:cNvPr id="793" name="Google Shape;793;p105"/>
          <p:cNvSpPr/>
          <p:nvPr/>
        </p:nvSpPr>
        <p:spPr>
          <a:xfrm>
            <a:off x="3362325" y="2686051"/>
            <a:ext cx="5924550" cy="176212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 name="Google Shape;794;p105"/>
          <p:cNvSpPr txBox="1"/>
          <p:nvPr/>
        </p:nvSpPr>
        <p:spPr>
          <a:xfrm>
            <a:off x="3492501" y="2838705"/>
            <a:ext cx="5361305" cy="1397788"/>
          </a:xfrm>
          <a:prstGeom prst="rect">
            <a:avLst/>
          </a:prstGeom>
          <a:noFill/>
          <a:ln>
            <a:noFill/>
          </a:ln>
        </p:spPr>
        <p:txBody>
          <a:bodyPr anchorCtr="0" anchor="t" bIns="0" lIns="0" spcFirstLastPara="1" rIns="0" wrap="square" tIns="54600">
            <a:spAutoFit/>
          </a:bodyPr>
          <a:lstStyle/>
          <a:p>
            <a:pPr indent="-228583" lvl="0" marL="241283" marR="5080" rtl="0" algn="l">
              <a:lnSpc>
                <a:spcPct val="863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More car accidents are related to drivers who  were talking through a mobile device. Cell  phones may interfere with sensitive medical  devices. There are allegations that cell phone  signals may cause health problems.</a:t>
            </a:r>
            <a:endParaRPr sz="2000">
              <a:solidFill>
                <a:schemeClr val="dk1"/>
              </a:solidFill>
              <a:latin typeface="Arial"/>
              <a:ea typeface="Arial"/>
              <a:cs typeface="Arial"/>
              <a:sym typeface="Arial"/>
            </a:endParaRPr>
          </a:p>
        </p:txBody>
      </p:sp>
      <p:sp>
        <p:nvSpPr>
          <p:cNvPr id="795" name="Google Shape;795;p105"/>
          <p:cNvSpPr/>
          <p:nvPr/>
        </p:nvSpPr>
        <p:spPr>
          <a:xfrm>
            <a:off x="85725" y="2457451"/>
            <a:ext cx="3409950" cy="221932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 name="Google Shape;796;p105"/>
          <p:cNvSpPr txBox="1"/>
          <p:nvPr/>
        </p:nvSpPr>
        <p:spPr>
          <a:xfrm>
            <a:off x="925475" y="2837435"/>
            <a:ext cx="1742439" cy="1351326"/>
          </a:xfrm>
          <a:prstGeom prst="rect">
            <a:avLst/>
          </a:prstGeom>
          <a:noFill/>
          <a:ln>
            <a:noFill/>
          </a:ln>
        </p:spPr>
        <p:txBody>
          <a:bodyPr anchorCtr="0" anchor="t" bIns="0" lIns="0" spcFirstLastPara="1" rIns="0" wrap="square" tIns="80000">
            <a:spAutoFit/>
          </a:bodyPr>
          <a:lstStyle/>
          <a:p>
            <a:pPr indent="0" lvl="0" marL="12699" marR="5080" rtl="0" algn="ctr">
              <a:lnSpc>
                <a:spcPct val="86300"/>
              </a:lnSpc>
              <a:spcBef>
                <a:spcPts val="0"/>
              </a:spcBef>
              <a:spcAft>
                <a:spcPts val="0"/>
              </a:spcAft>
              <a:buNone/>
            </a:pPr>
            <a:r>
              <a:rPr b="1" lang="en-US" sz="3200">
                <a:solidFill>
                  <a:srgbClr val="FFFFFF"/>
                </a:solidFill>
                <a:latin typeface="Arial"/>
                <a:ea typeface="Arial"/>
                <a:cs typeface="Arial"/>
                <a:sym typeface="Arial"/>
              </a:rPr>
              <a:t>Potential  health  hazards</a:t>
            </a:r>
            <a:endParaRPr sz="3200">
              <a:solidFill>
                <a:schemeClr val="dk1"/>
              </a:solidFill>
              <a:latin typeface="Arial"/>
              <a:ea typeface="Arial"/>
              <a:cs typeface="Arial"/>
              <a:sym typeface="Arial"/>
            </a:endParaRPr>
          </a:p>
        </p:txBody>
      </p:sp>
      <p:sp>
        <p:nvSpPr>
          <p:cNvPr id="797" name="Google Shape;797;p105"/>
          <p:cNvSpPr/>
          <p:nvPr/>
        </p:nvSpPr>
        <p:spPr>
          <a:xfrm>
            <a:off x="3276601" y="4829176"/>
            <a:ext cx="6067425" cy="180975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 name="Google Shape;798;p105"/>
          <p:cNvSpPr txBox="1"/>
          <p:nvPr/>
        </p:nvSpPr>
        <p:spPr>
          <a:xfrm>
            <a:off x="3492501" y="5138168"/>
            <a:ext cx="5577205" cy="1113891"/>
          </a:xfrm>
          <a:prstGeom prst="rect">
            <a:avLst/>
          </a:prstGeom>
          <a:noFill/>
          <a:ln>
            <a:noFill/>
          </a:ln>
        </p:spPr>
        <p:txBody>
          <a:bodyPr anchorCtr="0" anchor="t" bIns="0" lIns="0" spcFirstLastPara="1" rIns="0" wrap="square" tIns="54600">
            <a:spAutoFit/>
          </a:bodyPr>
          <a:lstStyle/>
          <a:p>
            <a:pPr indent="-228583" lvl="0" marL="241283" marR="5080" rtl="0" algn="l">
              <a:lnSpc>
                <a:spcPct val="863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Screens and keyboards tend to be small, which  may make them harder to use. Alternate input  methods such as speech or handwriting  recognition require training</a:t>
            </a:r>
            <a:endParaRPr sz="2000">
              <a:solidFill>
                <a:schemeClr val="dk1"/>
              </a:solidFill>
              <a:latin typeface="Arial"/>
              <a:ea typeface="Arial"/>
              <a:cs typeface="Arial"/>
              <a:sym typeface="Arial"/>
            </a:endParaRPr>
          </a:p>
        </p:txBody>
      </p:sp>
      <p:sp>
        <p:nvSpPr>
          <p:cNvPr id="799" name="Google Shape;799;p105"/>
          <p:cNvSpPr/>
          <p:nvPr/>
        </p:nvSpPr>
        <p:spPr>
          <a:xfrm>
            <a:off x="85726" y="4629151"/>
            <a:ext cx="3438525" cy="22098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 name="Google Shape;800;p105"/>
          <p:cNvSpPr txBox="1"/>
          <p:nvPr/>
        </p:nvSpPr>
        <p:spPr>
          <a:xfrm>
            <a:off x="472847" y="5005579"/>
            <a:ext cx="2646045" cy="1353570"/>
          </a:xfrm>
          <a:prstGeom prst="rect">
            <a:avLst/>
          </a:prstGeom>
          <a:noFill/>
          <a:ln>
            <a:noFill/>
          </a:ln>
        </p:spPr>
        <p:txBody>
          <a:bodyPr anchorCtr="0" anchor="t" bIns="0" lIns="0" spcFirstLastPara="1" rIns="0" wrap="square" tIns="83175">
            <a:spAutoFit/>
          </a:bodyPr>
          <a:lstStyle/>
          <a:p>
            <a:pPr indent="1903" lvl="0" marL="12699" marR="5080" rtl="0" algn="ctr">
              <a:lnSpc>
                <a:spcPct val="103437"/>
              </a:lnSpc>
              <a:spcBef>
                <a:spcPts val="0"/>
              </a:spcBef>
              <a:spcAft>
                <a:spcPts val="0"/>
              </a:spcAft>
              <a:buNone/>
            </a:pPr>
            <a:r>
              <a:rPr b="1" lang="en-US" sz="3200">
                <a:solidFill>
                  <a:srgbClr val="FFFFFF"/>
                </a:solidFill>
                <a:latin typeface="Arial"/>
                <a:ea typeface="Arial"/>
                <a:cs typeface="Arial"/>
                <a:sym typeface="Arial"/>
              </a:rPr>
              <a:t>Human  interface with  device</a:t>
            </a:r>
            <a:endParaRPr sz="3200">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